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05" r:id="rId2"/>
    <p:sldId id="256" r:id="rId3"/>
    <p:sldId id="257" r:id="rId4"/>
    <p:sldId id="258"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274" r:id="rId50"/>
  </p:sldIdLst>
  <p:sldSz cx="9144000" cy="6858000" type="screen4x3"/>
  <p:notesSz cx="6819900" cy="99187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94660"/>
  </p:normalViewPr>
  <p:slideViewPr>
    <p:cSldViewPr>
      <p:cViewPr varScale="1">
        <p:scale>
          <a:sx n="70" d="100"/>
          <a:sy n="70" d="100"/>
        </p:scale>
        <p:origin x="15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6 - Στρογγύλεμα διαγώνιας γωνίας του ορθογωνίου"/>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7 - Τίτλος"/>
          <p:cNvSpPr>
            <a:spLocks noGrp="1"/>
          </p:cNvSpPr>
          <p:nvPr>
            <p:ph type="ctrTitle"/>
          </p:nvPr>
        </p:nvSpPr>
        <p:spPr>
          <a:xfrm>
            <a:off x="464234" y="381001"/>
            <a:ext cx="8229600" cy="2209800"/>
          </a:xfrm>
        </p:spPr>
        <p:txBody>
          <a:bodyPr lIns="45720" rIns="228600"/>
          <a:lstStyle>
            <a:lvl1pPr marL="0" algn="r">
              <a:defRPr sz="4800"/>
            </a:lvl1pPr>
            <a:extLst/>
          </a:lstStyle>
          <a:p>
            <a:r>
              <a:rPr lang="el-GR" smtClean="0"/>
              <a:t>Kλικ για επεξεργασία του τίτλου</a:t>
            </a:r>
            <a:endParaRPr lang="en-US"/>
          </a:p>
        </p:txBody>
      </p:sp>
      <p:sp>
        <p:nvSpPr>
          <p:cNvPr id="9" name="8 - Υπότιτλος"/>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l-GR" smtClean="0"/>
              <a:t>Κάντε κλικ για να επεξεργαστείτε τον υπότιτλο του υποδείγματος</a:t>
            </a:r>
            <a:endParaRPr lang="en-US"/>
          </a:p>
        </p:txBody>
      </p:sp>
      <p:sp>
        <p:nvSpPr>
          <p:cNvPr id="5" name="9 - Θέση ημερομηνίας"/>
          <p:cNvSpPr>
            <a:spLocks noGrp="1"/>
          </p:cNvSpPr>
          <p:nvPr>
            <p:ph type="dt" sz="half" idx="10"/>
          </p:nvPr>
        </p:nvSpPr>
        <p:spPr>
          <a:xfrm>
            <a:off x="5562600" y="6508750"/>
            <a:ext cx="3001963" cy="274638"/>
          </a:xfrm>
        </p:spPr>
        <p:txBody>
          <a:bodyPr vert="horz" rtlCol="0"/>
          <a:lstStyle>
            <a:lvl1pPr>
              <a:defRPr/>
            </a:lvl1pPr>
            <a:extLst/>
          </a:lstStyle>
          <a:p>
            <a:pPr>
              <a:defRPr/>
            </a:pPr>
            <a:fld id="{61087B30-40F3-415A-9CDE-30811F690B31}" type="datetimeFigureOut">
              <a:rPr lang="el-GR"/>
              <a:pPr>
                <a:defRPr/>
              </a:pPr>
              <a:t>07/06/2017</a:t>
            </a:fld>
            <a:endParaRPr lang="el-GR"/>
          </a:p>
        </p:txBody>
      </p:sp>
      <p:sp>
        <p:nvSpPr>
          <p:cNvPr id="6" name="10 - Θέση αριθμού διαφάνειας"/>
          <p:cNvSpPr>
            <a:spLocks noGrp="1"/>
          </p:cNvSpPr>
          <p:nvPr>
            <p:ph type="sldNum" sz="quarter" idx="11"/>
          </p:nvPr>
        </p:nvSpPr>
        <p:spPr>
          <a:xfrm>
            <a:off x="8639175" y="6508750"/>
            <a:ext cx="463550" cy="274638"/>
          </a:xfrm>
        </p:spPr>
        <p:txBody>
          <a:bodyPr vert="horz" rtlCol="0"/>
          <a:lstStyle>
            <a:lvl1pPr>
              <a:defRPr smtClean="0">
                <a:solidFill>
                  <a:schemeClr val="tx2">
                    <a:shade val="90000"/>
                  </a:schemeClr>
                </a:solidFill>
              </a:defRPr>
            </a:lvl1pPr>
            <a:extLst/>
          </a:lstStyle>
          <a:p>
            <a:pPr>
              <a:defRPr/>
            </a:pPr>
            <a:fld id="{242ED21F-1AE9-4179-8727-FD4F9374A0C8}" type="slidenum">
              <a:rPr lang="el-GR"/>
              <a:pPr>
                <a:defRPr/>
              </a:pPr>
              <a:t>‹#›</a:t>
            </a:fld>
            <a:endParaRPr lang="el-GR"/>
          </a:p>
        </p:txBody>
      </p:sp>
      <p:sp>
        <p:nvSpPr>
          <p:cNvPr id="7" name="11 - Θέση υποσέλιδου"/>
          <p:cNvSpPr>
            <a:spLocks noGrp="1"/>
          </p:cNvSpPr>
          <p:nvPr>
            <p:ph type="ftr" sz="quarter" idx="12"/>
          </p:nvPr>
        </p:nvSpPr>
        <p:spPr>
          <a:xfrm>
            <a:off x="1600200" y="6508750"/>
            <a:ext cx="3906838" cy="274638"/>
          </a:xfrm>
        </p:spPr>
        <p:txBody>
          <a:bodyPr vert="horz" rtlCol="0"/>
          <a:lstStyle>
            <a:lvl1pPr>
              <a:defRPr/>
            </a:lvl1pPr>
            <a:extLst/>
          </a:lstStyle>
          <a:p>
            <a:pPr>
              <a:defRPr/>
            </a:pPr>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 - Θέση υποσέλιδου"/>
          <p:cNvSpPr>
            <a:spLocks noGrp="1"/>
          </p:cNvSpPr>
          <p:nvPr>
            <p:ph type="ftr" sz="quarter" idx="10"/>
          </p:nvPr>
        </p:nvSpPr>
        <p:spPr/>
        <p:txBody>
          <a:bodyPr/>
          <a:lstStyle>
            <a:lvl1pPr>
              <a:defRPr/>
            </a:lvl1pPr>
          </a:lstStyle>
          <a:p>
            <a:pPr>
              <a:defRPr/>
            </a:pPr>
            <a:endParaRPr lang="el-GR"/>
          </a:p>
        </p:txBody>
      </p:sp>
      <p:sp>
        <p:nvSpPr>
          <p:cNvPr id="5" name="13 - Θέση ημερομηνίας"/>
          <p:cNvSpPr>
            <a:spLocks noGrp="1"/>
          </p:cNvSpPr>
          <p:nvPr>
            <p:ph type="dt" sz="half" idx="11"/>
          </p:nvPr>
        </p:nvSpPr>
        <p:spPr/>
        <p:txBody>
          <a:bodyPr/>
          <a:lstStyle>
            <a:lvl1pPr>
              <a:defRPr/>
            </a:lvl1pPr>
          </a:lstStyle>
          <a:p>
            <a:pPr>
              <a:defRPr/>
            </a:pPr>
            <a:fld id="{635BE5F2-C089-4DE3-AEAE-9BF0276532B9}" type="datetimeFigureOut">
              <a:rPr lang="el-GR"/>
              <a:pPr>
                <a:defRPr/>
              </a:pPr>
              <a:t>07/06/2017</a:t>
            </a:fld>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C96B50EC-70E6-4CB1-8E05-74FA780CC229}"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lvl1pPr algn="l">
              <a:defRPr/>
            </a:lvl1pPr>
            <a:extLs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 - Θέση υποσέλιδου"/>
          <p:cNvSpPr>
            <a:spLocks noGrp="1"/>
          </p:cNvSpPr>
          <p:nvPr>
            <p:ph type="ftr" sz="quarter" idx="10"/>
          </p:nvPr>
        </p:nvSpPr>
        <p:spPr/>
        <p:txBody>
          <a:bodyPr/>
          <a:lstStyle>
            <a:lvl1pPr>
              <a:defRPr/>
            </a:lvl1pPr>
          </a:lstStyle>
          <a:p>
            <a:pPr>
              <a:defRPr/>
            </a:pPr>
            <a:endParaRPr lang="el-GR"/>
          </a:p>
        </p:txBody>
      </p:sp>
      <p:sp>
        <p:nvSpPr>
          <p:cNvPr id="5" name="13 - Θέση ημερομηνίας"/>
          <p:cNvSpPr>
            <a:spLocks noGrp="1"/>
          </p:cNvSpPr>
          <p:nvPr>
            <p:ph type="dt" sz="half" idx="11"/>
          </p:nvPr>
        </p:nvSpPr>
        <p:spPr/>
        <p:txBody>
          <a:bodyPr/>
          <a:lstStyle>
            <a:lvl1pPr>
              <a:defRPr/>
            </a:lvl1pPr>
          </a:lstStyle>
          <a:p>
            <a:pPr>
              <a:defRPr/>
            </a:pPr>
            <a:fld id="{295FFBB2-EE82-4E1A-B7D1-307C4822EF93}" type="datetimeFigureOut">
              <a:rPr lang="el-GR"/>
              <a:pPr>
                <a:defRPr/>
              </a:pPr>
              <a:t>07/06/2017</a:t>
            </a:fld>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C3F5F0BE-463E-4278-9A79-A9CCA79FBCF3}"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4" name="6 - Ορθογώνιο"/>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 Τίτλος"/>
          <p:cNvSpPr>
            <a:spLocks noGrp="1"/>
          </p:cNvSpPr>
          <p:nvPr>
            <p:ph type="title"/>
          </p:nvPr>
        </p:nvSpPr>
        <p:spPr/>
        <p:txBody>
          <a:bodyPr/>
          <a:lstStyle>
            <a:extLst/>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3 - Θέση ημερομηνίας"/>
          <p:cNvSpPr>
            <a:spLocks noGrp="1"/>
          </p:cNvSpPr>
          <p:nvPr>
            <p:ph type="dt" sz="half" idx="10"/>
          </p:nvPr>
        </p:nvSpPr>
        <p:spPr/>
        <p:txBody>
          <a:bodyPr/>
          <a:lstStyle>
            <a:lvl1pPr>
              <a:defRPr/>
            </a:lvl1pPr>
            <a:extLst/>
          </a:lstStyle>
          <a:p>
            <a:pPr>
              <a:defRPr/>
            </a:pPr>
            <a:fld id="{FFC68739-91A0-4B2A-B2B1-90DF872AE421}" type="datetimeFigureOut">
              <a:rPr lang="el-GR"/>
              <a:pPr>
                <a:defRPr/>
              </a:pPr>
              <a:t>07/06/2017</a:t>
            </a:fld>
            <a:endParaRPr lang="el-GR"/>
          </a:p>
        </p:txBody>
      </p:sp>
      <p:sp>
        <p:nvSpPr>
          <p:cNvPr id="6" name="4 - Θέση υποσέλιδου"/>
          <p:cNvSpPr>
            <a:spLocks noGrp="1"/>
          </p:cNvSpPr>
          <p:nvPr>
            <p:ph type="ftr" sz="quarter" idx="11"/>
          </p:nvPr>
        </p:nvSpPr>
        <p:spPr/>
        <p:txBody>
          <a:bodyPr/>
          <a:lstStyle>
            <a:lvl1pPr>
              <a:defRPr/>
            </a:lvl1pPr>
            <a:extLst/>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extLst/>
          </a:lstStyle>
          <a:p>
            <a:pPr>
              <a:defRPr/>
            </a:pPr>
            <a:fld id="{917F0693-2DDB-4731-8A4B-F27A9DC616C8}"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4" name="6 - Ορθογώνιο"/>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 Τίτλος"/>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l-GR" smtClean="0"/>
              <a:t>Kλικ για επεξεργασία των στυλ του υποδείγματος</a:t>
            </a:r>
          </a:p>
        </p:txBody>
      </p:sp>
      <p:sp>
        <p:nvSpPr>
          <p:cNvPr id="5" name="7 - Θέση ημερομηνίας"/>
          <p:cNvSpPr>
            <a:spLocks noGrp="1"/>
          </p:cNvSpPr>
          <p:nvPr>
            <p:ph type="dt" sz="half" idx="10"/>
          </p:nvPr>
        </p:nvSpPr>
        <p:spPr>
          <a:xfrm>
            <a:off x="5562600" y="6513513"/>
            <a:ext cx="3001963" cy="274637"/>
          </a:xfrm>
        </p:spPr>
        <p:txBody>
          <a:bodyPr vert="horz" rtlCol="0"/>
          <a:lstStyle>
            <a:lvl1pPr>
              <a:defRPr/>
            </a:lvl1pPr>
            <a:extLst/>
          </a:lstStyle>
          <a:p>
            <a:pPr>
              <a:defRPr/>
            </a:pPr>
            <a:fld id="{4A6CF417-ED0A-4118-B864-B433213652D1}" type="datetimeFigureOut">
              <a:rPr lang="el-GR"/>
              <a:pPr>
                <a:defRPr/>
              </a:pPr>
              <a:t>07/06/2017</a:t>
            </a:fld>
            <a:endParaRPr lang="el-GR"/>
          </a:p>
        </p:txBody>
      </p:sp>
      <p:sp>
        <p:nvSpPr>
          <p:cNvPr id="6" name="8 - Θέση αριθμού διαφάνειας"/>
          <p:cNvSpPr>
            <a:spLocks noGrp="1"/>
          </p:cNvSpPr>
          <p:nvPr>
            <p:ph type="sldNum" sz="quarter" idx="11"/>
          </p:nvPr>
        </p:nvSpPr>
        <p:spPr>
          <a:xfrm>
            <a:off x="8639175" y="6513513"/>
            <a:ext cx="463550" cy="274637"/>
          </a:xfrm>
        </p:spPr>
        <p:txBody>
          <a:bodyPr vert="horz" rtlCol="0"/>
          <a:lstStyle>
            <a:lvl1pPr>
              <a:defRPr smtClean="0">
                <a:solidFill>
                  <a:schemeClr val="tx2">
                    <a:shade val="90000"/>
                  </a:schemeClr>
                </a:solidFill>
              </a:defRPr>
            </a:lvl1pPr>
            <a:extLst/>
          </a:lstStyle>
          <a:p>
            <a:pPr>
              <a:defRPr/>
            </a:pPr>
            <a:fld id="{70BC4FFB-98A9-4A8A-931C-82D924937C24}" type="slidenum">
              <a:rPr lang="el-GR"/>
              <a:pPr>
                <a:defRPr/>
              </a:pPr>
              <a:t>‹#›</a:t>
            </a:fld>
            <a:endParaRPr lang="el-GR"/>
          </a:p>
        </p:txBody>
      </p:sp>
      <p:sp>
        <p:nvSpPr>
          <p:cNvPr id="7" name="9 - Θέση υποσέλιδου"/>
          <p:cNvSpPr>
            <a:spLocks noGrp="1"/>
          </p:cNvSpPr>
          <p:nvPr>
            <p:ph type="ftr" sz="quarter" idx="12"/>
          </p:nvPr>
        </p:nvSpPr>
        <p:spPr>
          <a:xfrm>
            <a:off x="1600200" y="6513513"/>
            <a:ext cx="3906838" cy="274637"/>
          </a:xfrm>
        </p:spPr>
        <p:txBody>
          <a:bodyPr vert="horz" rtlCol="0"/>
          <a:lstStyle>
            <a:lvl1pPr>
              <a:defRPr/>
            </a:lvl1pPr>
            <a:extLst/>
          </a:lstStyle>
          <a:p>
            <a:pPr>
              <a:defRPr/>
            </a:pPr>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9 - Ορθογώνιο"/>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 Τίτλος"/>
          <p:cNvSpPr>
            <a:spLocks noGrp="1"/>
          </p:cNvSpPr>
          <p:nvPr>
            <p:ph type="title"/>
          </p:nvPr>
        </p:nvSpPr>
        <p:spPr/>
        <p:txBody>
          <a:bodyPr/>
          <a:lstStyle>
            <a:extLst/>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4 - Θέση ημερομηνίας"/>
          <p:cNvSpPr>
            <a:spLocks noGrp="1"/>
          </p:cNvSpPr>
          <p:nvPr>
            <p:ph type="dt" sz="half" idx="10"/>
          </p:nvPr>
        </p:nvSpPr>
        <p:spPr/>
        <p:txBody>
          <a:bodyPr/>
          <a:lstStyle>
            <a:lvl1pPr>
              <a:defRPr/>
            </a:lvl1pPr>
            <a:extLst/>
          </a:lstStyle>
          <a:p>
            <a:pPr>
              <a:defRPr/>
            </a:pPr>
            <a:fld id="{AA5EF564-4577-4F08-8D03-6E77273E5E92}" type="datetimeFigureOut">
              <a:rPr lang="el-GR"/>
              <a:pPr>
                <a:defRPr/>
              </a:pPr>
              <a:t>07/06/2017</a:t>
            </a:fld>
            <a:endParaRPr lang="el-GR"/>
          </a:p>
        </p:txBody>
      </p:sp>
      <p:sp>
        <p:nvSpPr>
          <p:cNvPr id="7" name="5 - Θέση υποσέλιδου"/>
          <p:cNvSpPr>
            <a:spLocks noGrp="1"/>
          </p:cNvSpPr>
          <p:nvPr>
            <p:ph type="ftr" sz="quarter" idx="11"/>
          </p:nvPr>
        </p:nvSpPr>
        <p:spPr/>
        <p:txBody>
          <a:bodyPr/>
          <a:lstStyle>
            <a:lvl1pPr>
              <a:defRPr/>
            </a:lvl1pPr>
            <a:extLst/>
          </a:lstStyle>
          <a:p>
            <a:pPr>
              <a:defRPr/>
            </a:pPr>
            <a:endParaRPr lang="el-GR"/>
          </a:p>
        </p:txBody>
      </p:sp>
      <p:sp>
        <p:nvSpPr>
          <p:cNvPr id="8" name="6 - Θέση αριθμού διαφάνειας"/>
          <p:cNvSpPr>
            <a:spLocks noGrp="1"/>
          </p:cNvSpPr>
          <p:nvPr>
            <p:ph type="sldNum" sz="quarter" idx="12"/>
          </p:nvPr>
        </p:nvSpPr>
        <p:spPr>
          <a:xfrm>
            <a:off x="8640763" y="6515100"/>
            <a:ext cx="465137" cy="273050"/>
          </a:xfrm>
        </p:spPr>
        <p:txBody>
          <a:bodyPr/>
          <a:lstStyle>
            <a:lvl1pPr>
              <a:defRPr/>
            </a:lvl1pPr>
            <a:extLst/>
          </a:lstStyle>
          <a:p>
            <a:pPr>
              <a:defRPr/>
            </a:pPr>
            <a:fld id="{A08EA37F-FA5A-4289-BA92-470A86783D9C}"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9 - Ορθογώνιο"/>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8" name="10 - Ορθογώνιο"/>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2" name="1 - Τίτλος"/>
          <p:cNvSpPr>
            <a:spLocks noGrp="1"/>
          </p:cNvSpPr>
          <p:nvPr>
            <p:ph type="title"/>
          </p:nvPr>
        </p:nvSpPr>
        <p:spPr>
          <a:xfrm>
            <a:off x="457200" y="251948"/>
            <a:ext cx="8229600" cy="1143000"/>
          </a:xfrm>
        </p:spPr>
        <p:txBody>
          <a:bodyPr/>
          <a:lstStyle>
            <a:lvl1pPr>
              <a:defRPr/>
            </a:lvl1pPr>
            <a:extLst/>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9" name="6 - Θέση ημερομηνίας"/>
          <p:cNvSpPr>
            <a:spLocks noGrp="1"/>
          </p:cNvSpPr>
          <p:nvPr>
            <p:ph type="dt" sz="half" idx="10"/>
          </p:nvPr>
        </p:nvSpPr>
        <p:spPr/>
        <p:txBody>
          <a:bodyPr/>
          <a:lstStyle>
            <a:lvl1pPr>
              <a:defRPr/>
            </a:lvl1pPr>
            <a:extLst/>
          </a:lstStyle>
          <a:p>
            <a:pPr>
              <a:defRPr/>
            </a:pPr>
            <a:fld id="{4C762C0A-F513-4E0E-BB8B-E89F2EF4E10D}" type="datetimeFigureOut">
              <a:rPr lang="el-GR"/>
              <a:pPr>
                <a:defRPr/>
              </a:pPr>
              <a:t>07/06/2017</a:t>
            </a:fld>
            <a:endParaRPr lang="el-GR"/>
          </a:p>
        </p:txBody>
      </p:sp>
      <p:sp>
        <p:nvSpPr>
          <p:cNvPr id="10" name="7 - Θέση υποσέλιδου"/>
          <p:cNvSpPr>
            <a:spLocks noGrp="1"/>
          </p:cNvSpPr>
          <p:nvPr>
            <p:ph type="ftr" sz="quarter" idx="11"/>
          </p:nvPr>
        </p:nvSpPr>
        <p:spPr/>
        <p:txBody>
          <a:bodyPr/>
          <a:lstStyle>
            <a:lvl1pPr>
              <a:defRPr/>
            </a:lvl1pPr>
            <a:extLst/>
          </a:lstStyle>
          <a:p>
            <a:pPr>
              <a:defRPr/>
            </a:pPr>
            <a:endParaRPr lang="el-GR"/>
          </a:p>
        </p:txBody>
      </p:sp>
      <p:sp>
        <p:nvSpPr>
          <p:cNvPr id="11" name="8 - Θέση αριθμού διαφάνειας"/>
          <p:cNvSpPr>
            <a:spLocks noGrp="1"/>
          </p:cNvSpPr>
          <p:nvPr>
            <p:ph type="sldNum" sz="quarter" idx="12"/>
          </p:nvPr>
        </p:nvSpPr>
        <p:spPr>
          <a:xfrm>
            <a:off x="8640763" y="6515100"/>
            <a:ext cx="465137" cy="273050"/>
          </a:xfrm>
        </p:spPr>
        <p:txBody>
          <a:bodyPr/>
          <a:lstStyle>
            <a:lvl1pPr>
              <a:defRPr/>
            </a:lvl1pPr>
            <a:extLst/>
          </a:lstStyle>
          <a:p>
            <a:pPr>
              <a:defRPr/>
            </a:pPr>
            <a:fld id="{D4DA01F1-2607-47AA-9D02-9F382B7114D3}"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6 - Ορθογώνιο"/>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 Τίτλος"/>
          <p:cNvSpPr>
            <a:spLocks noGrp="1"/>
          </p:cNvSpPr>
          <p:nvPr>
            <p:ph type="title"/>
          </p:nvPr>
        </p:nvSpPr>
        <p:spPr>
          <a:xfrm>
            <a:off x="457200" y="253218"/>
            <a:ext cx="8229600" cy="1143000"/>
          </a:xfrm>
        </p:spPr>
        <p:txBody>
          <a:bodyPr/>
          <a:lstStyle>
            <a:extLst/>
          </a:lstStyle>
          <a:p>
            <a:r>
              <a:rPr lang="el-GR" smtClean="0"/>
              <a:t>Kλικ για επεξεργασία του τίτλου</a:t>
            </a:r>
            <a:endParaRPr lang="en-US"/>
          </a:p>
        </p:txBody>
      </p:sp>
      <p:sp>
        <p:nvSpPr>
          <p:cNvPr id="4" name="2 - Θέση ημερομηνίας"/>
          <p:cNvSpPr>
            <a:spLocks noGrp="1"/>
          </p:cNvSpPr>
          <p:nvPr>
            <p:ph type="dt" sz="half" idx="10"/>
          </p:nvPr>
        </p:nvSpPr>
        <p:spPr/>
        <p:txBody>
          <a:bodyPr/>
          <a:lstStyle>
            <a:lvl1pPr>
              <a:defRPr/>
            </a:lvl1pPr>
            <a:extLst/>
          </a:lstStyle>
          <a:p>
            <a:pPr>
              <a:defRPr/>
            </a:pPr>
            <a:fld id="{0905F8A6-4099-4413-A197-178FAC79AF8D}" type="datetimeFigureOut">
              <a:rPr lang="el-GR"/>
              <a:pPr>
                <a:defRPr/>
              </a:pPr>
              <a:t>07/06/2017</a:t>
            </a:fld>
            <a:endParaRPr lang="el-GR"/>
          </a:p>
        </p:txBody>
      </p:sp>
      <p:sp>
        <p:nvSpPr>
          <p:cNvPr id="5" name="3 - Θέση υποσέλιδου"/>
          <p:cNvSpPr>
            <a:spLocks noGrp="1"/>
          </p:cNvSpPr>
          <p:nvPr>
            <p:ph type="ftr" sz="quarter" idx="11"/>
          </p:nvPr>
        </p:nvSpPr>
        <p:spPr/>
        <p:txBody>
          <a:bodyPr/>
          <a:lstStyle>
            <a:lvl1pPr>
              <a:defRPr/>
            </a:lvl1pPr>
            <a:extLst/>
          </a:lstStyle>
          <a:p>
            <a:pPr>
              <a:defRPr/>
            </a:pPr>
            <a:endParaRPr lang="el-GR"/>
          </a:p>
        </p:txBody>
      </p:sp>
      <p:sp>
        <p:nvSpPr>
          <p:cNvPr id="6" name="4 - Θέση αριθμού διαφάνειας"/>
          <p:cNvSpPr>
            <a:spLocks noGrp="1"/>
          </p:cNvSpPr>
          <p:nvPr>
            <p:ph type="sldNum" sz="quarter" idx="12"/>
          </p:nvPr>
        </p:nvSpPr>
        <p:spPr/>
        <p:txBody>
          <a:bodyPr/>
          <a:lstStyle>
            <a:lvl1pPr>
              <a:defRPr/>
            </a:lvl1pPr>
            <a:extLst/>
          </a:lstStyle>
          <a:p>
            <a:pPr>
              <a:defRPr/>
            </a:pPr>
            <a:fld id="{3F9600A6-A3CD-41B6-AEE1-F6854CD00930}"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2 - Θέση υποσέλιδου"/>
          <p:cNvSpPr>
            <a:spLocks noGrp="1"/>
          </p:cNvSpPr>
          <p:nvPr>
            <p:ph type="ftr" sz="quarter" idx="10"/>
          </p:nvPr>
        </p:nvSpPr>
        <p:spPr/>
        <p:txBody>
          <a:bodyPr/>
          <a:lstStyle>
            <a:lvl1pPr>
              <a:defRPr/>
            </a:lvl1pPr>
          </a:lstStyle>
          <a:p>
            <a:pPr>
              <a:defRPr/>
            </a:pPr>
            <a:endParaRPr lang="el-GR"/>
          </a:p>
        </p:txBody>
      </p:sp>
      <p:sp>
        <p:nvSpPr>
          <p:cNvPr id="3" name="13 - Θέση ημερομηνίας"/>
          <p:cNvSpPr>
            <a:spLocks noGrp="1"/>
          </p:cNvSpPr>
          <p:nvPr>
            <p:ph type="dt" sz="half" idx="11"/>
          </p:nvPr>
        </p:nvSpPr>
        <p:spPr/>
        <p:txBody>
          <a:bodyPr/>
          <a:lstStyle>
            <a:lvl1pPr>
              <a:defRPr/>
            </a:lvl1pPr>
          </a:lstStyle>
          <a:p>
            <a:pPr>
              <a:defRPr/>
            </a:pPr>
            <a:fld id="{C622786C-20C0-4A2D-8EEA-3EF6F94E7820}" type="datetimeFigureOut">
              <a:rPr lang="el-GR"/>
              <a:pPr>
                <a:defRPr/>
              </a:pPr>
              <a:t>07/06/2017</a:t>
            </a:fld>
            <a:endParaRPr lang="el-GR"/>
          </a:p>
        </p:txBody>
      </p:sp>
      <p:sp>
        <p:nvSpPr>
          <p:cNvPr id="4" name="22 - Θέση αριθμού διαφάνειας"/>
          <p:cNvSpPr>
            <a:spLocks noGrp="1"/>
          </p:cNvSpPr>
          <p:nvPr>
            <p:ph type="sldNum" sz="quarter" idx="12"/>
          </p:nvPr>
        </p:nvSpPr>
        <p:spPr/>
        <p:txBody>
          <a:bodyPr/>
          <a:lstStyle>
            <a:lvl1pPr>
              <a:defRPr/>
            </a:lvl1pPr>
          </a:lstStyle>
          <a:p>
            <a:pPr>
              <a:defRPr/>
            </a:pPr>
            <a:fld id="{E0112F91-B4D1-44C5-96C1-AF3AFE38DC4A}"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2"/>
      </p:bgRef>
    </p:bg>
    <p:spTree>
      <p:nvGrpSpPr>
        <p:cNvPr id="1" name=""/>
        <p:cNvGrpSpPr/>
        <p:nvPr/>
      </p:nvGrpSpPr>
      <p:grpSpPr>
        <a:xfrm>
          <a:off x="0" y="0"/>
          <a:ext cx="0" cy="0"/>
          <a:chOff x="0" y="0"/>
          <a:chExt cx="0" cy="0"/>
        </a:xfrm>
      </p:grpSpPr>
      <p:sp>
        <p:nvSpPr>
          <p:cNvPr id="5" name="7 - Ορθογώνιο"/>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 Τίτλος"/>
          <p:cNvSpPr>
            <a:spLocks noGrp="1"/>
          </p:cNvSpPr>
          <p:nvPr>
            <p:ph type="title"/>
          </p:nvPr>
        </p:nvSpPr>
        <p:spPr>
          <a:xfrm>
            <a:off x="4963136" y="304800"/>
            <a:ext cx="3931920" cy="762000"/>
          </a:xfrm>
        </p:spPr>
        <p:txBody>
          <a:bodyPr/>
          <a:lstStyle>
            <a:lvl1pPr marL="0" algn="r">
              <a:buNone/>
              <a:defRPr sz="2000" b="1"/>
            </a:lvl1pPr>
            <a:extLst/>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8 - Θέση ημερομηνίας"/>
          <p:cNvSpPr>
            <a:spLocks noGrp="1"/>
          </p:cNvSpPr>
          <p:nvPr>
            <p:ph type="dt" sz="half" idx="10"/>
          </p:nvPr>
        </p:nvSpPr>
        <p:spPr>
          <a:xfrm>
            <a:off x="5562600" y="6513513"/>
            <a:ext cx="3001963" cy="274637"/>
          </a:xfrm>
        </p:spPr>
        <p:txBody>
          <a:bodyPr vert="horz" rtlCol="0"/>
          <a:lstStyle>
            <a:lvl1pPr>
              <a:defRPr/>
            </a:lvl1pPr>
            <a:extLst/>
          </a:lstStyle>
          <a:p>
            <a:pPr>
              <a:defRPr/>
            </a:pPr>
            <a:fld id="{6524541F-1E8B-4CE7-80DF-EBF989B8DB94}" type="datetimeFigureOut">
              <a:rPr lang="el-GR"/>
              <a:pPr>
                <a:defRPr/>
              </a:pPr>
              <a:t>07/06/2017</a:t>
            </a:fld>
            <a:endParaRPr lang="el-GR"/>
          </a:p>
        </p:txBody>
      </p:sp>
      <p:sp>
        <p:nvSpPr>
          <p:cNvPr id="7" name="9 - Θέση αριθμού διαφάνειας"/>
          <p:cNvSpPr>
            <a:spLocks noGrp="1"/>
          </p:cNvSpPr>
          <p:nvPr>
            <p:ph type="sldNum" sz="quarter" idx="11"/>
          </p:nvPr>
        </p:nvSpPr>
        <p:spPr>
          <a:xfrm>
            <a:off x="8639175" y="6513513"/>
            <a:ext cx="463550" cy="274637"/>
          </a:xfrm>
        </p:spPr>
        <p:txBody>
          <a:bodyPr vert="horz" rtlCol="0"/>
          <a:lstStyle>
            <a:lvl1pPr>
              <a:defRPr smtClean="0">
                <a:solidFill>
                  <a:schemeClr val="tx2">
                    <a:shade val="90000"/>
                  </a:schemeClr>
                </a:solidFill>
              </a:defRPr>
            </a:lvl1pPr>
            <a:extLst/>
          </a:lstStyle>
          <a:p>
            <a:pPr>
              <a:defRPr/>
            </a:pPr>
            <a:fld id="{27B58680-9A2C-450C-B7DE-40F2BA71EFFC}" type="slidenum">
              <a:rPr lang="el-GR"/>
              <a:pPr>
                <a:defRPr/>
              </a:pPr>
              <a:t>‹#›</a:t>
            </a:fld>
            <a:endParaRPr lang="el-GR"/>
          </a:p>
        </p:txBody>
      </p:sp>
      <p:sp>
        <p:nvSpPr>
          <p:cNvPr id="8" name="10 - Θέση υποσέλιδου"/>
          <p:cNvSpPr>
            <a:spLocks noGrp="1"/>
          </p:cNvSpPr>
          <p:nvPr>
            <p:ph type="ftr" sz="quarter" idx="12"/>
          </p:nvPr>
        </p:nvSpPr>
        <p:spPr>
          <a:xfrm>
            <a:off x="1600200" y="6513513"/>
            <a:ext cx="3906838" cy="274637"/>
          </a:xfrm>
        </p:spPr>
        <p:txBody>
          <a:bodyPr vert="horz" rtlCol="0"/>
          <a:lstStyle>
            <a:lvl1pPr>
              <a:defRPr/>
            </a:lvl1pPr>
            <a:extLst/>
          </a:lstStyle>
          <a:p>
            <a:pPr>
              <a:defRPr/>
            </a:pPr>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3040443" y="4724400"/>
            <a:ext cx="5486400" cy="664536"/>
          </a:xfrm>
        </p:spPr>
        <p:txBody>
          <a:bodyPr/>
          <a:lstStyle>
            <a:lvl1pPr marL="0" algn="r">
              <a:buNone/>
              <a:defRPr sz="2000" b="1"/>
            </a:lvl1pPr>
            <a:extLst/>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l-GR" smtClean="0"/>
              <a:t>Kλικ για επεξεργασία των στυλ του υποδείγματος</a:t>
            </a:r>
          </a:p>
        </p:txBody>
      </p:sp>
      <p:sp>
        <p:nvSpPr>
          <p:cNvPr id="13" name="12 - Θέση εικόνας"/>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l-GR" noProof="0" smtClean="0"/>
              <a:t>Κάντε κλικ στο εικονίδιο για να προσθέσετε μια εικόνα</a:t>
            </a:r>
            <a:endParaRPr lang="en-US" noProof="0" dirty="0"/>
          </a:p>
        </p:txBody>
      </p:sp>
      <p:sp>
        <p:nvSpPr>
          <p:cNvPr id="5" name="7 - Θέση ημερομηνίας"/>
          <p:cNvSpPr>
            <a:spLocks noGrp="1"/>
          </p:cNvSpPr>
          <p:nvPr>
            <p:ph type="dt" sz="half" idx="10"/>
          </p:nvPr>
        </p:nvSpPr>
        <p:spPr>
          <a:xfrm>
            <a:off x="5562600" y="6508750"/>
            <a:ext cx="3001963" cy="274638"/>
          </a:xfrm>
        </p:spPr>
        <p:txBody>
          <a:bodyPr vert="horz" rtlCol="0"/>
          <a:lstStyle>
            <a:lvl1pPr>
              <a:defRPr/>
            </a:lvl1pPr>
            <a:extLst/>
          </a:lstStyle>
          <a:p>
            <a:pPr>
              <a:defRPr/>
            </a:pPr>
            <a:fld id="{184FF13E-020F-458D-93D6-F639DBBF50C2}" type="datetimeFigureOut">
              <a:rPr lang="el-GR"/>
              <a:pPr>
                <a:defRPr/>
              </a:pPr>
              <a:t>07/06/2017</a:t>
            </a:fld>
            <a:endParaRPr lang="el-GR"/>
          </a:p>
        </p:txBody>
      </p:sp>
      <p:sp>
        <p:nvSpPr>
          <p:cNvPr id="6" name="8 - Θέση αριθμού διαφάνειας"/>
          <p:cNvSpPr>
            <a:spLocks noGrp="1"/>
          </p:cNvSpPr>
          <p:nvPr>
            <p:ph type="sldNum" sz="quarter" idx="11"/>
          </p:nvPr>
        </p:nvSpPr>
        <p:spPr>
          <a:xfrm>
            <a:off x="8639175" y="6508750"/>
            <a:ext cx="463550" cy="274638"/>
          </a:xfrm>
        </p:spPr>
        <p:txBody>
          <a:bodyPr vert="horz" rtlCol="0"/>
          <a:lstStyle>
            <a:lvl1pPr>
              <a:defRPr smtClean="0">
                <a:solidFill>
                  <a:schemeClr val="tx2">
                    <a:shade val="90000"/>
                  </a:schemeClr>
                </a:solidFill>
              </a:defRPr>
            </a:lvl1pPr>
            <a:extLst/>
          </a:lstStyle>
          <a:p>
            <a:pPr>
              <a:defRPr/>
            </a:pPr>
            <a:fld id="{7CC4A88B-E944-4B6D-8F9B-02A86B9C1D5D}" type="slidenum">
              <a:rPr lang="el-GR"/>
              <a:pPr>
                <a:defRPr/>
              </a:pPr>
              <a:t>‹#›</a:t>
            </a:fld>
            <a:endParaRPr lang="el-GR"/>
          </a:p>
        </p:txBody>
      </p:sp>
      <p:sp>
        <p:nvSpPr>
          <p:cNvPr id="7" name="9 - Θέση υποσέλιδου"/>
          <p:cNvSpPr>
            <a:spLocks noGrp="1"/>
          </p:cNvSpPr>
          <p:nvPr>
            <p:ph type="ftr" sz="quarter" idx="12"/>
          </p:nvPr>
        </p:nvSpPr>
        <p:spPr>
          <a:xfrm>
            <a:off x="1600200" y="6508750"/>
            <a:ext cx="3906838" cy="274638"/>
          </a:xfrm>
        </p:spPr>
        <p:txBody>
          <a:bodyPr vert="horz" rtlCol="0"/>
          <a:lstStyle>
            <a:lvl1pPr>
              <a:defRPr/>
            </a:lvl1pPr>
            <a:extLst/>
          </a:lstStyle>
          <a:p>
            <a:pPr>
              <a:defRPr/>
            </a:pPr>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Στρογγύλεμα διαγώνιας γωνίας του ορθογωνίου"/>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2 - Θέση υποσέλιδου"/>
          <p:cNvSpPr>
            <a:spLocks noGrp="1"/>
          </p:cNvSpPr>
          <p:nvPr>
            <p:ph type="ftr" sz="quarter" idx="3"/>
          </p:nvPr>
        </p:nvSpPr>
        <p:spPr>
          <a:xfrm>
            <a:off x="1295400" y="6400800"/>
            <a:ext cx="4211638" cy="274638"/>
          </a:xfrm>
          <a:prstGeom prst="rect">
            <a:avLst/>
          </a:prstGeom>
        </p:spPr>
        <p:txBody>
          <a:bodyPr/>
          <a:lstStyle>
            <a:lvl1pPr algn="r" eaLnBrk="1" fontAlgn="auto" latinLnBrk="0" hangingPunct="1">
              <a:spcBef>
                <a:spcPts val="0"/>
              </a:spcBef>
              <a:spcAft>
                <a:spcPts val="0"/>
              </a:spcAft>
              <a:defRPr kumimoji="0" sz="1300">
                <a:solidFill>
                  <a:schemeClr val="bg2">
                    <a:tint val="60000"/>
                    <a:satMod val="155000"/>
                  </a:schemeClr>
                </a:solidFill>
                <a:latin typeface="+mn-lt"/>
                <a:cs typeface="+mn-cs"/>
              </a:defRPr>
            </a:lvl1pPr>
            <a:extLst/>
          </a:lstStyle>
          <a:p>
            <a:pPr>
              <a:defRPr/>
            </a:pPr>
            <a:endParaRPr lang="el-GR"/>
          </a:p>
        </p:txBody>
      </p:sp>
      <p:sp>
        <p:nvSpPr>
          <p:cNvPr id="14" name="13 - Θέση ημερομηνίας"/>
          <p:cNvSpPr>
            <a:spLocks noGrp="1"/>
          </p:cNvSpPr>
          <p:nvPr>
            <p:ph type="dt" sz="half" idx="2"/>
          </p:nvPr>
        </p:nvSpPr>
        <p:spPr>
          <a:xfrm>
            <a:off x="5562600" y="6400800"/>
            <a:ext cx="3001963" cy="274638"/>
          </a:xfrm>
          <a:prstGeom prst="rect">
            <a:avLst/>
          </a:prstGeom>
        </p:spPr>
        <p:txBody>
          <a:bodyPr/>
          <a:lstStyle>
            <a:lvl1pPr algn="l" eaLnBrk="1" fontAlgn="auto" latinLnBrk="0" hangingPunct="1">
              <a:spcBef>
                <a:spcPts val="0"/>
              </a:spcBef>
              <a:spcAft>
                <a:spcPts val="0"/>
              </a:spcAft>
              <a:defRPr kumimoji="0" sz="1300" smtClean="0">
                <a:solidFill>
                  <a:schemeClr val="bg2">
                    <a:tint val="60000"/>
                    <a:satMod val="155000"/>
                  </a:schemeClr>
                </a:solidFill>
                <a:latin typeface="+mn-lt"/>
                <a:cs typeface="+mn-cs"/>
              </a:defRPr>
            </a:lvl1pPr>
            <a:extLst/>
          </a:lstStyle>
          <a:p>
            <a:pPr>
              <a:defRPr/>
            </a:pPr>
            <a:fld id="{645A69A7-DE96-41EA-9260-05A6AA728F33}" type="datetimeFigureOut">
              <a:rPr lang="el-GR"/>
              <a:pPr>
                <a:defRPr/>
              </a:pPr>
              <a:t>07/06/2017</a:t>
            </a:fld>
            <a:endParaRPr lang="el-GR"/>
          </a:p>
        </p:txBody>
      </p:sp>
      <p:sp>
        <p:nvSpPr>
          <p:cNvPr id="23" name="22 - Θέση αριθμού διαφάνειας"/>
          <p:cNvSpPr>
            <a:spLocks noGrp="1"/>
          </p:cNvSpPr>
          <p:nvPr>
            <p:ph type="sldNum" sz="quarter" idx="4"/>
          </p:nvPr>
        </p:nvSpPr>
        <p:spPr>
          <a:xfrm>
            <a:off x="8639175" y="6515100"/>
            <a:ext cx="463550" cy="273050"/>
          </a:xfrm>
          <a:prstGeom prst="rect">
            <a:avLst/>
          </a:prstGeom>
        </p:spPr>
        <p:txBody>
          <a:bodyPr anchor="ctr"/>
          <a:lstStyle>
            <a:lvl1pPr algn="r" eaLnBrk="1" fontAlgn="auto" latinLnBrk="0" hangingPunct="1">
              <a:spcBef>
                <a:spcPts val="0"/>
              </a:spcBef>
              <a:spcAft>
                <a:spcPts val="0"/>
              </a:spcAft>
              <a:defRPr kumimoji="0" sz="1600" smtClean="0">
                <a:solidFill>
                  <a:schemeClr val="tx2">
                    <a:shade val="90000"/>
                  </a:schemeClr>
                </a:solidFill>
                <a:effectLst/>
                <a:latin typeface="+mn-lt"/>
                <a:cs typeface="+mn-cs"/>
              </a:defRPr>
            </a:lvl1pPr>
            <a:extLst/>
          </a:lstStyle>
          <a:p>
            <a:pPr>
              <a:defRPr/>
            </a:pPr>
            <a:fld id="{77E5B1E7-7E97-4EA3-898F-8B320462B5D5}" type="slidenum">
              <a:rPr lang="el-GR"/>
              <a:pPr>
                <a:defRPr/>
              </a:pPr>
              <a:t>‹#›</a:t>
            </a:fld>
            <a:endParaRPr lang="el-GR"/>
          </a:p>
        </p:txBody>
      </p:sp>
      <p:sp>
        <p:nvSpPr>
          <p:cNvPr id="22" name="21 - Θέση τίτλου"/>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el-GR" smtClean="0"/>
              <a:t>Kλικ για επεξεργασία του τίτλου</a:t>
            </a:r>
            <a:endParaRPr lang="en-US"/>
          </a:p>
        </p:txBody>
      </p:sp>
      <p:sp>
        <p:nvSpPr>
          <p:cNvPr id="1033" name="12 - Θέση κειμένου"/>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Tree>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83" r:id="rId7"/>
    <p:sldLayoutId id="2147483690" r:id="rId8"/>
    <p:sldLayoutId id="2147483691" r:id="rId9"/>
    <p:sldLayoutId id="2147483682" r:id="rId10"/>
    <p:sldLayoutId id="2147483681" r:id="rId11"/>
  </p:sldLayoutIdLst>
  <p:txStyles>
    <p:titleStyle>
      <a:lvl1pPr marL="53975" indent="-53975" algn="r" rtl="0" fontAlgn="base">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fontAlgn="base">
        <a:spcBef>
          <a:spcPct val="0"/>
        </a:spcBef>
        <a:spcAft>
          <a:spcPct val="0"/>
        </a:spcAft>
        <a:defRPr sz="4600">
          <a:solidFill>
            <a:srgbClr val="E7EACB"/>
          </a:solidFill>
          <a:latin typeface="Cambria" pitchFamily="18" charset="0"/>
        </a:defRPr>
      </a:lvl2pPr>
      <a:lvl3pPr marL="53975" indent="-53975" algn="r" rtl="0" fontAlgn="base">
        <a:spcBef>
          <a:spcPct val="0"/>
        </a:spcBef>
        <a:spcAft>
          <a:spcPct val="0"/>
        </a:spcAft>
        <a:defRPr sz="4600">
          <a:solidFill>
            <a:srgbClr val="E7EACB"/>
          </a:solidFill>
          <a:latin typeface="Cambria" pitchFamily="18" charset="0"/>
        </a:defRPr>
      </a:lvl3pPr>
      <a:lvl4pPr marL="53975" indent="-53975" algn="r" rtl="0" fontAlgn="base">
        <a:spcBef>
          <a:spcPct val="0"/>
        </a:spcBef>
        <a:spcAft>
          <a:spcPct val="0"/>
        </a:spcAft>
        <a:defRPr sz="4600">
          <a:solidFill>
            <a:srgbClr val="E7EACB"/>
          </a:solidFill>
          <a:latin typeface="Cambria" pitchFamily="18" charset="0"/>
        </a:defRPr>
      </a:lvl4pPr>
      <a:lvl5pPr marL="53975" indent="-53975" algn="r" rtl="0" fontAlgn="base">
        <a:spcBef>
          <a:spcPct val="0"/>
        </a:spcBef>
        <a:spcAft>
          <a:spcPct val="0"/>
        </a:spcAft>
        <a:defRPr sz="4600">
          <a:solidFill>
            <a:srgbClr val="E7EACB"/>
          </a:solidFill>
          <a:latin typeface="Cambria" pitchFamily="18" charset="0"/>
        </a:defRPr>
      </a:lvl5pPr>
      <a:lvl6pPr marL="511175" indent="-53975" algn="r" rtl="0" fontAlgn="base">
        <a:spcBef>
          <a:spcPct val="0"/>
        </a:spcBef>
        <a:spcAft>
          <a:spcPct val="0"/>
        </a:spcAft>
        <a:defRPr sz="4600">
          <a:solidFill>
            <a:srgbClr val="E7EACB"/>
          </a:solidFill>
          <a:latin typeface="Cambria" pitchFamily="18" charset="0"/>
        </a:defRPr>
      </a:lvl6pPr>
      <a:lvl7pPr marL="968375" indent="-53975" algn="r" rtl="0" fontAlgn="base">
        <a:spcBef>
          <a:spcPct val="0"/>
        </a:spcBef>
        <a:spcAft>
          <a:spcPct val="0"/>
        </a:spcAft>
        <a:defRPr sz="4600">
          <a:solidFill>
            <a:srgbClr val="E7EACB"/>
          </a:solidFill>
          <a:latin typeface="Cambria" pitchFamily="18" charset="0"/>
        </a:defRPr>
      </a:lvl7pPr>
      <a:lvl8pPr marL="1425575" indent="-53975" algn="r" rtl="0" fontAlgn="base">
        <a:spcBef>
          <a:spcPct val="0"/>
        </a:spcBef>
        <a:spcAft>
          <a:spcPct val="0"/>
        </a:spcAft>
        <a:defRPr sz="4600">
          <a:solidFill>
            <a:srgbClr val="E7EACB"/>
          </a:solidFill>
          <a:latin typeface="Cambria" pitchFamily="18" charset="0"/>
        </a:defRPr>
      </a:lvl8pPr>
      <a:lvl9pPr marL="1882775" indent="-53975" algn="r" rtl="0" fontAlgn="base">
        <a:spcBef>
          <a:spcPct val="0"/>
        </a:spcBef>
        <a:spcAft>
          <a:spcPct val="0"/>
        </a:spcAft>
        <a:defRPr sz="4600">
          <a:solidFill>
            <a:srgbClr val="E7EACB"/>
          </a:solidFill>
          <a:latin typeface="Cambria" pitchFamily="18" charset="0"/>
        </a:defRPr>
      </a:lvl9pPr>
      <a:extLst/>
    </p:titleStyle>
    <p:bodyStyle>
      <a:lvl1pPr marL="292100" indent="-292100" algn="l" rtl="0" fontAlgn="base">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fontAlgn="base">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fontAlgn="base">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fontAlgn="base">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fontAlgn="base">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dirty="0" smtClean="0"/>
              <a:t>ΠΡΟΓΡΑΜΜΑ ΠΕΡΙΒΑΛΛΟΝΤΙΚΗΣ ΕΚΠΑΙΔΕΥΣΗΣ</a:t>
            </a:r>
            <a:endParaRPr lang="el-GR" dirty="0"/>
          </a:p>
        </p:txBody>
      </p:sp>
      <p:sp>
        <p:nvSpPr>
          <p:cNvPr id="3" name="2 - Υπότιτλος"/>
          <p:cNvSpPr>
            <a:spLocks noGrp="1"/>
          </p:cNvSpPr>
          <p:nvPr>
            <p:ph type="subTitle" idx="1"/>
          </p:nvPr>
        </p:nvSpPr>
        <p:spPr>
          <a:xfrm>
            <a:off x="2133600" y="2819400"/>
            <a:ext cx="6560234" cy="2625824"/>
          </a:xfrm>
        </p:spPr>
        <p:txBody>
          <a:bodyPr/>
          <a:lstStyle/>
          <a:p>
            <a:pPr algn="l"/>
            <a:r>
              <a:rPr lang="el-GR" dirty="0" smtClean="0"/>
              <a:t>«ΣΠΗΛΑΙΑ </a:t>
            </a:r>
            <a:r>
              <a:rPr lang="en-US" dirty="0" smtClean="0"/>
              <a:t>:</a:t>
            </a:r>
            <a:r>
              <a:rPr lang="el-GR" dirty="0" smtClean="0"/>
              <a:t>ΕΝΑ ΜΥΣΤΗΡΙΟ ΤΗΣ ΦΥΣΗΣ»</a:t>
            </a:r>
          </a:p>
          <a:p>
            <a:pPr algn="l"/>
            <a:endParaRPr lang="el-GR" dirty="0" smtClean="0"/>
          </a:p>
          <a:p>
            <a:pPr algn="l"/>
            <a:r>
              <a:rPr lang="el-GR" dirty="0" smtClean="0"/>
              <a:t>ΓΕ .Λ</a:t>
            </a:r>
            <a:r>
              <a:rPr lang="el-GR" dirty="0" smtClean="0"/>
              <a:t>. Άσπρων </a:t>
            </a:r>
            <a:r>
              <a:rPr lang="el-GR" dirty="0" smtClean="0"/>
              <a:t>Σπιτιών </a:t>
            </a:r>
          </a:p>
          <a:p>
            <a:pPr algn="l"/>
            <a:r>
              <a:rPr lang="el-GR" dirty="0" smtClean="0"/>
              <a:t>Β’ ΛΥΚΕΙΟΥ</a:t>
            </a:r>
          </a:p>
          <a:p>
            <a:pPr algn="l"/>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5" name="3 - Θέση περιεχομένου" descr="image003(1127).jpg"/>
          <p:cNvPicPr>
            <a:picLocks noGrp="1" noChangeAspect="1"/>
          </p:cNvPicPr>
          <p:nvPr>
            <p:ph idx="1"/>
          </p:nvPr>
        </p:nvPicPr>
        <p:blipFill>
          <a:blip r:embed="rId2"/>
          <a:srcRect/>
          <a:stretch>
            <a:fillRect/>
          </a:stretch>
        </p:blipFill>
        <p:spPr>
          <a:xfrm>
            <a:off x="1500188" y="1106488"/>
            <a:ext cx="6243637" cy="467995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idx="4294967295"/>
          </p:nvPr>
        </p:nvSpPr>
        <p:spPr>
          <a:xfrm>
            <a:off x="464234" y="381001"/>
            <a:ext cx="8229600" cy="2209800"/>
          </a:xfrm>
        </p:spPr>
        <p:txBody>
          <a:bodyPr lIns="45720" rIns="228600"/>
          <a:lstStyle/>
          <a:p>
            <a:pPr marL="0" indent="0" fontAlgn="auto">
              <a:spcAft>
                <a:spcPts val="0"/>
              </a:spcAft>
              <a:defRPr/>
            </a:pPr>
            <a:r>
              <a:rPr lang="el-GR" sz="5400" dirty="0" smtClean="0">
                <a:solidFill>
                  <a:schemeClr val="tx2">
                    <a:tint val="100000"/>
                    <a:shade val="90000"/>
                    <a:satMod val="250000"/>
                    <a:alpha val="100000"/>
                  </a:schemeClr>
                </a:solidFill>
              </a:rPr>
              <a:t>Δικταίο Άντρο</a:t>
            </a:r>
            <a:endParaRPr lang="el-GR" sz="5400" dirty="0">
              <a:solidFill>
                <a:schemeClr val="tx2">
                  <a:tint val="100000"/>
                  <a:shade val="90000"/>
                  <a:satMod val="250000"/>
                  <a:alpha val="100000"/>
                </a:schemeClr>
              </a:solidFill>
            </a:endParaRPr>
          </a:p>
        </p:txBody>
      </p:sp>
      <p:sp>
        <p:nvSpPr>
          <p:cNvPr id="31747" name="2 - Υπότιτλος"/>
          <p:cNvSpPr>
            <a:spLocks noGrp="1"/>
          </p:cNvSpPr>
          <p:nvPr>
            <p:ph type="subTitle" idx="4294967295"/>
          </p:nvPr>
        </p:nvSpPr>
        <p:spPr>
          <a:xfrm>
            <a:off x="2133600" y="2819400"/>
            <a:ext cx="6559550" cy="1752600"/>
          </a:xfrm>
        </p:spPr>
        <p:txBody>
          <a:bodyPr lIns="45720" rIns="246888"/>
          <a:lstStyle/>
          <a:p>
            <a:pPr marL="0" indent="0" algn="r">
              <a:buFont typeface="Wingdings 2" pitchFamily="18" charset="2"/>
              <a:buNone/>
            </a:pPr>
            <a:r>
              <a:rPr lang="el-GR" dirty="0" smtClean="0"/>
              <a:t>Σπήλαια της Αρχαιότητας</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457200" y="253536"/>
            <a:ext cx="8229600" cy="1143000"/>
          </a:xfrm>
        </p:spPr>
        <p:txBody>
          <a:bodyPr/>
          <a:lstStyle/>
          <a:p>
            <a:pPr marL="54864" indent="0" fontAlgn="auto">
              <a:spcAft>
                <a:spcPts val="0"/>
              </a:spcAft>
              <a:defRPr/>
            </a:pPr>
            <a:r>
              <a:rPr lang="el-GR" sz="3600" dirty="0" smtClean="0">
                <a:solidFill>
                  <a:schemeClr val="tx2">
                    <a:tint val="100000"/>
                    <a:shade val="90000"/>
                    <a:satMod val="250000"/>
                    <a:alpha val="100000"/>
                  </a:schemeClr>
                </a:solidFill>
              </a:rPr>
              <a:t>Γεωλογικά και Γεωγραφικά στοιχεία</a:t>
            </a:r>
            <a:endParaRPr lang="el-GR" sz="3600" dirty="0">
              <a:solidFill>
                <a:schemeClr val="tx2">
                  <a:tint val="100000"/>
                  <a:shade val="90000"/>
                  <a:satMod val="250000"/>
                  <a:alpha val="100000"/>
                </a:schemeClr>
              </a:solidFill>
            </a:endParaRPr>
          </a:p>
        </p:txBody>
      </p:sp>
      <p:sp>
        <p:nvSpPr>
          <p:cNvPr id="32771" name="2 - Θέση περιεχομένου"/>
          <p:cNvSpPr>
            <a:spLocks noGrp="1"/>
          </p:cNvSpPr>
          <p:nvPr>
            <p:ph idx="4294967295"/>
          </p:nvPr>
        </p:nvSpPr>
        <p:spPr/>
        <p:txBody>
          <a:bodyPr/>
          <a:lstStyle/>
          <a:p>
            <a:pPr>
              <a:buClr>
                <a:schemeClr val="bg1"/>
              </a:buClr>
              <a:buFont typeface="Wingdings" pitchFamily="2" charset="2"/>
              <a:buChar char="§"/>
            </a:pPr>
            <a:r>
              <a:rPr lang="el-GR" sz="2800" smtClean="0"/>
              <a:t>Βρίσκεται στη βόρεια πλευρά του βουνού Δίκτη στην Κρήτη (πάνω από το χωριό Ψυχρό στο δήμο Οροπεδίου Λασιθίου Κρήτης) σε υψόμετρο 1020 μ</a:t>
            </a:r>
          </a:p>
          <a:p>
            <a:pPr>
              <a:buClr>
                <a:schemeClr val="bg1"/>
              </a:buClr>
              <a:buFont typeface="Wingdings" pitchFamily="2" charset="2"/>
              <a:buChar char="§"/>
            </a:pPr>
            <a:r>
              <a:rPr lang="el-GR" sz="2800" smtClean="0"/>
              <a:t>Το σπήλαιο έχει έκταση 2.200 τμ </a:t>
            </a:r>
          </a:p>
          <a:p>
            <a:pPr>
              <a:buClr>
                <a:schemeClr val="bg1"/>
              </a:buClr>
              <a:buFont typeface="Wingdings" pitchFamily="2" charset="2"/>
              <a:buChar char="§"/>
            </a:pPr>
            <a:r>
              <a:rPr lang="el-GR" sz="2800" smtClean="0"/>
              <a:t>Το συνολικό μήκος της τουριστικής διαδρομής είναι 250 μ. </a:t>
            </a:r>
          </a:p>
          <a:p>
            <a:pPr>
              <a:buClr>
                <a:schemeClr val="bg1"/>
              </a:buClr>
              <a:buFont typeface="Wingdings" pitchFamily="2" charset="2"/>
              <a:buChar char="§"/>
            </a:pPr>
            <a:r>
              <a:rPr lang="el-GR" sz="2800" smtClean="0"/>
              <a:t>Στο εσωτερικό του υπάρχει πλούσιος διάκοσμος σταλακτιτών, σταλαγμιτών και μία γραφική λίμνη.</a:t>
            </a:r>
          </a:p>
          <a:p>
            <a:endParaRPr lang="el-GR" sz="28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image002.jpg"/>
          <p:cNvPicPr>
            <a:picLocks noGrp="1" noChangeAspect="1"/>
          </p:cNvPicPr>
          <p:nvPr>
            <p:ph idx="4294967295"/>
          </p:nvPr>
        </p:nvPicPr>
        <p:blipFill>
          <a:blip r:embed="rId2"/>
          <a:stretch>
            <a:fillRect/>
          </a:stretch>
        </p:blipFill>
        <p:spPr>
          <a:xfrm>
            <a:off x="642938" y="463550"/>
            <a:ext cx="7929562" cy="5948363"/>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457200" y="253536"/>
            <a:ext cx="8229600" cy="1143000"/>
          </a:xfrm>
        </p:spPr>
        <p:txBody>
          <a:bodyPr/>
          <a:lstStyle/>
          <a:p>
            <a:pPr marL="54864" indent="0" fontAlgn="auto">
              <a:spcAft>
                <a:spcPts val="0"/>
              </a:spcAft>
              <a:defRPr/>
            </a:pPr>
            <a:r>
              <a:rPr lang="el-GR" dirty="0" smtClean="0">
                <a:solidFill>
                  <a:schemeClr val="tx2">
                    <a:tint val="100000"/>
                    <a:shade val="90000"/>
                    <a:satMod val="250000"/>
                    <a:alpha val="100000"/>
                  </a:schemeClr>
                </a:solidFill>
              </a:rPr>
              <a:t>Μυθολογία</a:t>
            </a:r>
            <a:endParaRPr lang="el-GR" dirty="0">
              <a:solidFill>
                <a:schemeClr val="tx2">
                  <a:tint val="100000"/>
                  <a:shade val="90000"/>
                  <a:satMod val="250000"/>
                  <a:alpha val="100000"/>
                </a:schemeClr>
              </a:solidFill>
            </a:endParaRPr>
          </a:p>
        </p:txBody>
      </p:sp>
      <p:sp>
        <p:nvSpPr>
          <p:cNvPr id="34819" name="2 - Θέση περιεχομένου"/>
          <p:cNvSpPr>
            <a:spLocks noGrp="1"/>
          </p:cNvSpPr>
          <p:nvPr>
            <p:ph idx="4294967295"/>
          </p:nvPr>
        </p:nvSpPr>
        <p:spPr/>
        <p:txBody>
          <a:bodyPr/>
          <a:lstStyle/>
          <a:p>
            <a:pPr>
              <a:buFont typeface="Wingdings 2" pitchFamily="18" charset="2"/>
              <a:buNone/>
            </a:pPr>
            <a:r>
              <a:rPr lang="el-GR" dirty="0" smtClean="0"/>
              <a:t>   Εκεί κατέφυγε η Ρέα για να γεννήσει τον Δία, από φόβο μήπως και ο Κρόνος καταβροχθίσει και αυτόν τον γιο που θα γεννούσε. Η Ρέα όμως τον ξεγέλασε </a:t>
            </a:r>
            <a:r>
              <a:rPr lang="el-GR" dirty="0" smtClean="0"/>
              <a:t>και </a:t>
            </a:r>
            <a:r>
              <a:rPr lang="el-GR" dirty="0" smtClean="0"/>
              <a:t>αντί για το </a:t>
            </a:r>
            <a:r>
              <a:rPr lang="el-GR" dirty="0" smtClean="0"/>
              <a:t>βρέφος τού </a:t>
            </a:r>
            <a:r>
              <a:rPr lang="el-GR" dirty="0" smtClean="0"/>
              <a:t>έδωσε </a:t>
            </a:r>
            <a:r>
              <a:rPr lang="el-GR" dirty="0" smtClean="0"/>
              <a:t>έναν </a:t>
            </a:r>
            <a:r>
              <a:rPr lang="el-GR" dirty="0" smtClean="0"/>
              <a:t>βράχο τυλιγμένο στα σπάργανα του μωρού. Στη συνέχεια άφησε τον Δία εκεί για να τον αναθρέψουν οι </a:t>
            </a:r>
            <a:r>
              <a:rPr lang="el-GR" dirty="0" err="1" smtClean="0"/>
              <a:t>Δικταίοι</a:t>
            </a:r>
            <a:r>
              <a:rPr lang="el-GR" dirty="0" smtClean="0"/>
              <a:t> Κουρήτες, κρυφά από τον πατέρα του .</a:t>
            </a:r>
          </a:p>
          <a:p>
            <a:endParaRPr lang="el-GR"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3 - Θέση περιεχομένου" descr="image001.jpg"/>
          <p:cNvPicPr>
            <a:picLocks noGrp="1" noChangeAspect="1"/>
          </p:cNvPicPr>
          <p:nvPr>
            <p:ph idx="4294967295"/>
          </p:nvPr>
        </p:nvPicPr>
        <p:blipFill>
          <a:blip r:embed="rId2"/>
          <a:srcRect/>
          <a:stretch>
            <a:fillRect/>
          </a:stretch>
        </p:blipFill>
        <p:spPr>
          <a:xfrm>
            <a:off x="1143000" y="1143000"/>
            <a:ext cx="6858000" cy="4572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609600" y="264648"/>
            <a:ext cx="8229600" cy="1143000"/>
          </a:xfrm>
        </p:spPr>
        <p:txBody>
          <a:bodyPr/>
          <a:lstStyle/>
          <a:p>
            <a:pPr marL="54864" indent="0" fontAlgn="auto">
              <a:spcAft>
                <a:spcPts val="0"/>
              </a:spcAft>
              <a:defRPr/>
            </a:pPr>
            <a:r>
              <a:rPr lang="el-GR" dirty="0" smtClean="0">
                <a:solidFill>
                  <a:schemeClr val="tx2">
                    <a:tint val="100000"/>
                    <a:shade val="90000"/>
                    <a:satMod val="250000"/>
                    <a:alpha val="100000"/>
                  </a:schemeClr>
                </a:solidFill>
              </a:rPr>
              <a:t>Μυθολογία</a:t>
            </a:r>
            <a:endParaRPr lang="el-GR" dirty="0">
              <a:solidFill>
                <a:schemeClr val="tx2">
                  <a:tint val="100000"/>
                  <a:shade val="90000"/>
                  <a:satMod val="250000"/>
                  <a:alpha val="100000"/>
                </a:schemeClr>
              </a:solidFill>
            </a:endParaRPr>
          </a:p>
        </p:txBody>
      </p:sp>
      <p:sp>
        <p:nvSpPr>
          <p:cNvPr id="36867" name="2 - Θέση περιεχομένου"/>
          <p:cNvSpPr>
            <a:spLocks noGrp="1"/>
          </p:cNvSpPr>
          <p:nvPr>
            <p:ph idx="4294967295"/>
          </p:nvPr>
        </p:nvSpPr>
        <p:spPr>
          <a:xfrm>
            <a:off x="500063" y="1357313"/>
            <a:ext cx="8229600" cy="4525962"/>
          </a:xfrm>
        </p:spPr>
        <p:txBody>
          <a:bodyPr/>
          <a:lstStyle/>
          <a:p>
            <a:pPr>
              <a:buClr>
                <a:schemeClr val="bg1"/>
              </a:buClr>
              <a:buFont typeface="Wingdings" pitchFamily="2" charset="2"/>
              <a:buChar char="§"/>
            </a:pPr>
            <a:r>
              <a:rPr lang="el-GR" sz="2800" smtClean="0"/>
              <a:t>Η νύμφη Αγχιάλη γέννησε τους Ιδαίους Δάκτυλους.</a:t>
            </a:r>
          </a:p>
          <a:p>
            <a:pPr>
              <a:buClr>
                <a:schemeClr val="bg1"/>
              </a:buClr>
              <a:buFont typeface="Wingdings" pitchFamily="2" charset="2"/>
              <a:buChar char="§"/>
            </a:pPr>
            <a:r>
              <a:rPr lang="el-GR" sz="2800" smtClean="0"/>
              <a:t>Ο Μίνωας έρχονταν κάθε εννιά χρόνια, ή κατ’ άλλους κάθε χρόνο, και συναντούσε τον πατέρα του τον Δία προκειμένου να του υπαγορεύει τις σοφές εντολές του.</a:t>
            </a:r>
          </a:p>
          <a:p>
            <a:pPr>
              <a:buClr>
                <a:schemeClr val="bg1"/>
              </a:buClr>
              <a:buFont typeface="Wingdings" pitchFamily="2" charset="2"/>
              <a:buChar char="§"/>
            </a:pPr>
            <a:r>
              <a:rPr lang="el-GR" sz="2800" smtClean="0"/>
              <a:t>Ο Δίας, κάτω από έναν πλάτανο συνευρέθηκε ερωτικά με την Ευρώπη, την οποία είχε απαγάγει από τη Φοινίκη.</a:t>
            </a:r>
          </a:p>
          <a:p>
            <a:pPr>
              <a:buClr>
                <a:schemeClr val="bg1"/>
              </a:buClr>
              <a:buFont typeface="Wingdings" pitchFamily="2" charset="2"/>
              <a:buChar char="§"/>
            </a:pPr>
            <a:r>
              <a:rPr lang="el-GR" sz="2800" smtClean="0"/>
              <a:t>Κατοικούσαν οι Άρπυιες.</a:t>
            </a:r>
          </a:p>
          <a:p>
            <a:pPr>
              <a:buClr>
                <a:schemeClr val="bg1"/>
              </a:buClr>
              <a:buFont typeface="Wingdings" pitchFamily="2" charset="2"/>
              <a:buChar char="§"/>
            </a:pPr>
            <a:r>
              <a:rPr lang="el-GR" sz="2800" smtClean="0"/>
              <a:t>Αποκοιμήθηκε για πάρα πολλά χρόνια ο σοφός, προφήτης και μάντης Επιμενίδης.</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5 - Θέση περιεχομένου" descr="image003.jpg"/>
          <p:cNvPicPr>
            <a:picLocks noGrp="1" noChangeAspect="1"/>
          </p:cNvPicPr>
          <p:nvPr>
            <p:ph idx="4294967295"/>
          </p:nvPr>
        </p:nvPicPr>
        <p:blipFill>
          <a:blip r:embed="rId2"/>
          <a:srcRect/>
          <a:stretch>
            <a:fillRect/>
          </a:stretch>
        </p:blipFill>
        <p:spPr>
          <a:xfrm>
            <a:off x="857250" y="1000125"/>
            <a:ext cx="7246938" cy="4829175"/>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r>
              <a:rPr lang="el-GR" sz="4800" dirty="0" smtClean="0">
                <a:solidFill>
                  <a:schemeClr val="tx2"/>
                </a:solidFill>
                <a:latin typeface="Cambria" pitchFamily="18" charset="0"/>
              </a:rPr>
              <a:t>Ευρήματα</a:t>
            </a:r>
            <a:endParaRPr lang="el-GR" dirty="0"/>
          </a:p>
        </p:txBody>
      </p:sp>
      <p:sp>
        <p:nvSpPr>
          <p:cNvPr id="3" name="2 - Θέση περιεχομένου"/>
          <p:cNvSpPr>
            <a:spLocks noGrp="1"/>
          </p:cNvSpPr>
          <p:nvPr>
            <p:ph idx="4294967295"/>
          </p:nvPr>
        </p:nvSpPr>
        <p:spPr>
          <a:xfrm>
            <a:off x="357158" y="1643050"/>
            <a:ext cx="8229600" cy="4525962"/>
          </a:xfrm>
        </p:spPr>
        <p:txBody>
          <a:bodyPr>
            <a:normAutofit fontScale="92500" lnSpcReduction="20000"/>
          </a:bodyPr>
          <a:lstStyle/>
          <a:p>
            <a:pPr fontAlgn="auto">
              <a:spcBef>
                <a:spcPts val="0"/>
              </a:spcBef>
              <a:spcAft>
                <a:spcPts val="0"/>
              </a:spcAft>
              <a:buFont typeface="Wingdings 2"/>
              <a:buNone/>
              <a:defRPr/>
            </a:pPr>
            <a:r>
              <a:rPr lang="el-GR" dirty="0" smtClean="0"/>
              <a:t>Ευρήματα:</a:t>
            </a:r>
          </a:p>
          <a:p>
            <a:pPr fontAlgn="auto">
              <a:spcBef>
                <a:spcPts val="0"/>
              </a:spcBef>
              <a:spcAft>
                <a:spcPts val="0"/>
              </a:spcAft>
              <a:buClr>
                <a:schemeClr val="bg1"/>
              </a:buClr>
              <a:buFont typeface="Wingdings" pitchFamily="2" charset="2"/>
              <a:buChar char="§"/>
              <a:defRPr/>
            </a:pPr>
            <a:r>
              <a:rPr lang="el-GR" dirty="0" smtClean="0"/>
              <a:t> νεολιθικά,</a:t>
            </a:r>
          </a:p>
          <a:p>
            <a:pPr fontAlgn="auto">
              <a:spcBef>
                <a:spcPts val="0"/>
              </a:spcBef>
              <a:spcAft>
                <a:spcPts val="0"/>
              </a:spcAft>
              <a:buClr>
                <a:schemeClr val="bg1"/>
              </a:buClr>
              <a:buFont typeface="Wingdings" pitchFamily="2" charset="2"/>
              <a:buChar char="§"/>
              <a:defRPr/>
            </a:pPr>
            <a:r>
              <a:rPr lang="el-GR" dirty="0" smtClean="0"/>
              <a:t> μινωικά, </a:t>
            </a:r>
          </a:p>
          <a:p>
            <a:pPr fontAlgn="auto">
              <a:spcBef>
                <a:spcPts val="0"/>
              </a:spcBef>
              <a:spcAft>
                <a:spcPts val="0"/>
              </a:spcAft>
              <a:buClr>
                <a:schemeClr val="bg1"/>
              </a:buClr>
              <a:buFont typeface="Wingdings" pitchFamily="2" charset="2"/>
              <a:buChar char="§"/>
              <a:defRPr/>
            </a:pPr>
            <a:r>
              <a:rPr lang="el-GR" dirty="0" err="1" smtClean="0"/>
              <a:t>υστερομινωικά</a:t>
            </a:r>
            <a:r>
              <a:rPr lang="el-GR" dirty="0" smtClean="0"/>
              <a:t>, </a:t>
            </a:r>
          </a:p>
          <a:p>
            <a:pPr fontAlgn="auto">
              <a:spcBef>
                <a:spcPts val="0"/>
              </a:spcBef>
              <a:spcAft>
                <a:spcPts val="0"/>
              </a:spcAft>
              <a:buClr>
                <a:schemeClr val="bg1"/>
              </a:buClr>
              <a:buFont typeface="Wingdings" pitchFamily="2" charset="2"/>
              <a:buChar char="§"/>
              <a:defRPr/>
            </a:pPr>
            <a:r>
              <a:rPr lang="el-GR" dirty="0" smtClean="0"/>
              <a:t>γεωμετρικά, </a:t>
            </a:r>
          </a:p>
          <a:p>
            <a:pPr fontAlgn="auto">
              <a:spcBef>
                <a:spcPts val="0"/>
              </a:spcBef>
              <a:spcAft>
                <a:spcPts val="0"/>
              </a:spcAft>
              <a:buClr>
                <a:schemeClr val="bg1"/>
              </a:buClr>
              <a:buFont typeface="Wingdings" pitchFamily="2" charset="2"/>
              <a:buChar char="§"/>
              <a:defRPr/>
            </a:pPr>
            <a:r>
              <a:rPr lang="el-GR" dirty="0" smtClean="0"/>
              <a:t>αρχαϊκά, </a:t>
            </a:r>
          </a:p>
          <a:p>
            <a:pPr fontAlgn="auto">
              <a:spcBef>
                <a:spcPts val="0"/>
              </a:spcBef>
              <a:spcAft>
                <a:spcPts val="0"/>
              </a:spcAft>
              <a:buClr>
                <a:schemeClr val="bg1"/>
              </a:buClr>
              <a:buFont typeface="Wingdings" pitchFamily="2" charset="2"/>
              <a:buChar char="§"/>
              <a:defRPr/>
            </a:pPr>
            <a:r>
              <a:rPr lang="el-GR" dirty="0" smtClean="0"/>
              <a:t>κλασικά, </a:t>
            </a:r>
          </a:p>
          <a:p>
            <a:pPr fontAlgn="auto">
              <a:spcBef>
                <a:spcPts val="0"/>
              </a:spcBef>
              <a:spcAft>
                <a:spcPts val="0"/>
              </a:spcAft>
              <a:buClr>
                <a:schemeClr val="bg1"/>
              </a:buClr>
              <a:buFont typeface="Wingdings" pitchFamily="2" charset="2"/>
              <a:buChar char="§"/>
              <a:defRPr/>
            </a:pPr>
            <a:r>
              <a:rPr lang="el-GR" dirty="0" smtClean="0"/>
              <a:t>ελληνιστικά και </a:t>
            </a:r>
          </a:p>
          <a:p>
            <a:pPr fontAlgn="auto">
              <a:spcBef>
                <a:spcPts val="0"/>
              </a:spcBef>
              <a:spcAft>
                <a:spcPts val="0"/>
              </a:spcAft>
              <a:buClr>
                <a:schemeClr val="bg1"/>
              </a:buClr>
              <a:buFont typeface="Wingdings" pitchFamily="2" charset="2"/>
              <a:buChar char="§"/>
              <a:defRPr/>
            </a:pPr>
            <a:r>
              <a:rPr lang="el-GR" dirty="0" smtClean="0"/>
              <a:t>ρωμαϊκά αποδεικνύουν τη συνεχή χρήση του από τον άνθρωπο, κυρίως για λατρευτικούς σκοπούς.</a:t>
            </a:r>
          </a:p>
          <a:p>
            <a:pPr fontAlgn="auto">
              <a:spcBef>
                <a:spcPts val="0"/>
              </a:spcBef>
              <a:spcAft>
                <a:spcPts val="0"/>
              </a:spcAft>
              <a:buFont typeface="Wingdings 2"/>
              <a:buChar char=""/>
              <a:defRPr/>
            </a:pP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idx="4294967295"/>
          </p:nvPr>
        </p:nvSpPr>
        <p:spPr>
          <a:xfrm>
            <a:off x="464234" y="381001"/>
            <a:ext cx="8229600" cy="2209800"/>
          </a:xfrm>
        </p:spPr>
        <p:txBody>
          <a:bodyPr lIns="45720" rIns="228600"/>
          <a:lstStyle/>
          <a:p>
            <a:pPr marL="0" indent="0" fontAlgn="auto">
              <a:spcAft>
                <a:spcPts val="0"/>
              </a:spcAft>
              <a:defRPr/>
            </a:pPr>
            <a:r>
              <a:rPr lang="el-GR" sz="4800" dirty="0" smtClean="0">
                <a:solidFill>
                  <a:schemeClr val="tx2">
                    <a:tint val="100000"/>
                    <a:shade val="90000"/>
                    <a:satMod val="250000"/>
                    <a:alpha val="100000"/>
                  </a:schemeClr>
                </a:solidFill>
              </a:rPr>
              <a:t>ΣΠΗΛΑΙΑ ΜΠΑΤΟΥ</a:t>
            </a:r>
            <a:endParaRPr lang="el-GR" sz="4800" dirty="0">
              <a:solidFill>
                <a:schemeClr val="tx2">
                  <a:tint val="100000"/>
                  <a:shade val="90000"/>
                  <a:satMod val="250000"/>
                  <a:alpha val="100000"/>
                </a:schemeClr>
              </a:solidFill>
            </a:endParaRPr>
          </a:p>
        </p:txBody>
      </p:sp>
      <p:sp>
        <p:nvSpPr>
          <p:cNvPr id="40963" name="2 - Υπότιτλος"/>
          <p:cNvSpPr>
            <a:spLocks noGrp="1"/>
          </p:cNvSpPr>
          <p:nvPr>
            <p:ph type="subTitle" idx="4294967295"/>
          </p:nvPr>
        </p:nvSpPr>
        <p:spPr>
          <a:xfrm>
            <a:off x="2133600" y="2819400"/>
            <a:ext cx="6559550" cy="1752600"/>
          </a:xfrm>
        </p:spPr>
        <p:txBody>
          <a:bodyPr lIns="45720" rIns="246888"/>
          <a:lstStyle/>
          <a:p>
            <a:pPr marL="0" indent="0" algn="r">
              <a:buFont typeface="Wingdings 2" pitchFamily="18" charset="2"/>
              <a:buNone/>
            </a:pPr>
            <a:r>
              <a:rPr lang="el-GR" smtClean="0"/>
              <a:t>Σπήλαια της Αρχαιότητας</a:t>
            </a:r>
          </a:p>
          <a:p>
            <a:pPr marL="0" indent="0" algn="r">
              <a:buFont typeface="Wingdings 2" pitchFamily="18" charset="2"/>
              <a:buNone/>
            </a:pPr>
            <a:endParaRPr lang="el-GR"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pPr indent="0" algn="ctr" fontAlgn="auto">
              <a:spcAft>
                <a:spcPts val="0"/>
              </a:spcAft>
              <a:defRPr/>
            </a:pPr>
            <a:r>
              <a:rPr lang="el-GR" b="1" dirty="0" smtClean="0">
                <a:solidFill>
                  <a:schemeClr val="tx1"/>
                </a:solidFill>
              </a:rPr>
              <a:t>ΣΠΗΛΑΙΑ ΤΗΣ ΑΡΧΑΙΟΤΗΤΑΣ</a:t>
            </a:r>
            <a:endParaRPr lang="el-GR" dirty="0">
              <a:solidFill>
                <a:schemeClr val="tx1"/>
              </a:solidFill>
            </a:endParaRPr>
          </a:p>
        </p:txBody>
      </p:sp>
      <p:sp>
        <p:nvSpPr>
          <p:cNvPr id="13314" name="2 - Υπότιτλος"/>
          <p:cNvSpPr>
            <a:spLocks noGrp="1"/>
          </p:cNvSpPr>
          <p:nvPr>
            <p:ph type="subTitle" idx="1"/>
          </p:nvPr>
        </p:nvSpPr>
        <p:spPr>
          <a:xfrm>
            <a:off x="2133600" y="2819400"/>
            <a:ext cx="6559550" cy="1752600"/>
          </a:xfrm>
        </p:spPr>
        <p:txBody>
          <a:bodyPr/>
          <a:lstStyle/>
          <a:p>
            <a:pPr>
              <a:spcBef>
                <a:spcPct val="0"/>
              </a:spcBef>
            </a:pPr>
            <a:r>
              <a:rPr lang="el-GR" dirty="0" err="1" smtClean="0"/>
              <a:t>Κωρύκειο</a:t>
            </a:r>
            <a:r>
              <a:rPr lang="el-GR" dirty="0" smtClean="0"/>
              <a:t> άντρο</a:t>
            </a:r>
            <a:endParaRPr lang="el-GR"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457200" y="253536"/>
            <a:ext cx="8229600" cy="1143000"/>
          </a:xfrm>
        </p:spPr>
        <p:txBody>
          <a:bodyPr/>
          <a:lstStyle/>
          <a:p>
            <a:pPr marL="54864" indent="0" fontAlgn="auto">
              <a:spcAft>
                <a:spcPts val="0"/>
              </a:spcAft>
              <a:defRPr/>
            </a:pPr>
            <a:r>
              <a:rPr lang="el-GR" sz="3200" dirty="0" smtClean="0">
                <a:solidFill>
                  <a:schemeClr val="tx1"/>
                </a:solidFill>
              </a:rPr>
              <a:t>Γεωλογικά και Γεωγραφικά Στοιχεία </a:t>
            </a:r>
            <a:endParaRPr lang="el-GR" sz="3200" dirty="0">
              <a:solidFill>
                <a:schemeClr val="tx2">
                  <a:tint val="100000"/>
                  <a:shade val="90000"/>
                  <a:satMod val="250000"/>
                  <a:alpha val="100000"/>
                </a:schemeClr>
              </a:solidFill>
            </a:endParaRPr>
          </a:p>
        </p:txBody>
      </p:sp>
      <p:sp>
        <p:nvSpPr>
          <p:cNvPr id="41987" name="2 - Θέση περιεχομένου"/>
          <p:cNvSpPr>
            <a:spLocks noGrp="1"/>
          </p:cNvSpPr>
          <p:nvPr>
            <p:ph idx="4294967295"/>
          </p:nvPr>
        </p:nvSpPr>
        <p:spPr/>
        <p:txBody>
          <a:bodyPr/>
          <a:lstStyle/>
          <a:p>
            <a:pPr>
              <a:buClr>
                <a:schemeClr val="bg1"/>
              </a:buClr>
              <a:buFont typeface="Wingdings" pitchFamily="2" charset="2"/>
              <a:buChar char="§"/>
            </a:pPr>
            <a:r>
              <a:rPr lang="el-GR" sz="2800" smtClean="0"/>
              <a:t>Βρίσκονται στη Μαλαισία, βόρεια της Κουάλα, στην περιοχή Γκομπάκ</a:t>
            </a:r>
          </a:p>
          <a:p>
            <a:pPr>
              <a:buClr>
                <a:schemeClr val="bg1"/>
              </a:buClr>
              <a:buFont typeface="Wingdings" pitchFamily="2" charset="2"/>
              <a:buChar char="§"/>
            </a:pPr>
            <a:endParaRPr lang="el-GR" sz="2800" smtClean="0"/>
          </a:p>
          <a:p>
            <a:pPr>
              <a:buClr>
                <a:schemeClr val="bg1"/>
              </a:buClr>
              <a:buFont typeface="Wingdings" pitchFamily="2" charset="2"/>
              <a:buChar char="§"/>
            </a:pPr>
            <a:r>
              <a:rPr lang="el-GR" sz="2800" smtClean="0"/>
              <a:t>Ο ασβεστόλιθος τους εκτιμάται ότι είναι 400.000.000 ετών </a:t>
            </a:r>
          </a:p>
          <a:p>
            <a:pPr>
              <a:buClr>
                <a:schemeClr val="bg1"/>
              </a:buClr>
              <a:buFont typeface="Wingdings" pitchFamily="2" charset="2"/>
              <a:buChar char="§"/>
            </a:pPr>
            <a:endParaRPr lang="el-GR" sz="2800" smtClean="0"/>
          </a:p>
          <a:p>
            <a:pPr>
              <a:buClr>
                <a:schemeClr val="bg1"/>
              </a:buClr>
              <a:buFont typeface="Wingdings" pitchFamily="2" charset="2"/>
              <a:buChar char="§"/>
            </a:pPr>
            <a:r>
              <a:rPr lang="el-GR" sz="2800" smtClean="0"/>
              <a:t>Περιβάλλονται από ένα τεράστιο και σπάνιο οικοσύστημα</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3 - Θέση περιεχομένου" descr="image009.jpg"/>
          <p:cNvPicPr>
            <a:picLocks noGrp="1" noChangeAspect="1"/>
          </p:cNvPicPr>
          <p:nvPr>
            <p:ph idx="4294967295"/>
          </p:nvPr>
        </p:nvPicPr>
        <p:blipFill>
          <a:blip r:embed="rId2"/>
          <a:srcRect/>
          <a:stretch>
            <a:fillRect/>
          </a:stretch>
        </p:blipFill>
        <p:spPr>
          <a:xfrm>
            <a:off x="928688" y="1000125"/>
            <a:ext cx="7291387" cy="485775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474634" y="266679"/>
            <a:ext cx="8229600" cy="1143000"/>
          </a:xfrm>
        </p:spPr>
        <p:txBody>
          <a:bodyPr/>
          <a:lstStyle/>
          <a:p>
            <a:pPr marL="54864" indent="0" fontAlgn="auto">
              <a:spcAft>
                <a:spcPts val="0"/>
              </a:spcAft>
              <a:defRPr/>
            </a:pPr>
            <a:r>
              <a:rPr lang="el-GR" sz="3200" dirty="0" smtClean="0">
                <a:solidFill>
                  <a:schemeClr val="tx1"/>
                </a:solidFill>
              </a:rPr>
              <a:t>Θρησκευτική και Πολιτιστική Διάσταση</a:t>
            </a:r>
            <a:endParaRPr lang="el-GR" sz="3200" dirty="0">
              <a:solidFill>
                <a:schemeClr val="tx1"/>
              </a:solidFill>
            </a:endParaRPr>
          </a:p>
        </p:txBody>
      </p:sp>
      <p:sp>
        <p:nvSpPr>
          <p:cNvPr id="44035" name="2 - Θέση περιεχομένου"/>
          <p:cNvSpPr>
            <a:spLocks noGrp="1"/>
          </p:cNvSpPr>
          <p:nvPr>
            <p:ph idx="4294967295"/>
          </p:nvPr>
        </p:nvSpPr>
        <p:spPr>
          <a:xfrm>
            <a:off x="500063" y="1928813"/>
            <a:ext cx="8229600" cy="4525962"/>
          </a:xfrm>
        </p:spPr>
        <p:txBody>
          <a:bodyPr/>
          <a:lstStyle/>
          <a:p>
            <a:pPr>
              <a:buClr>
                <a:schemeClr val="bg1"/>
              </a:buClr>
              <a:buFont typeface="Wingdings" pitchFamily="2" charset="2"/>
              <a:buChar char="§"/>
            </a:pPr>
            <a:r>
              <a:rPr lang="el-GR" sz="2800" smtClean="0"/>
              <a:t>Στην είσοδο των σπηλαίων βρίσκεται το άγαλμα του Murugan</a:t>
            </a:r>
          </a:p>
          <a:p>
            <a:pPr>
              <a:buClr>
                <a:schemeClr val="bg1"/>
              </a:buClr>
              <a:buFont typeface="Wingdings" pitchFamily="2" charset="2"/>
              <a:buChar char="§"/>
            </a:pPr>
            <a:endParaRPr lang="el-GR" sz="2800" smtClean="0"/>
          </a:p>
          <a:p>
            <a:pPr>
              <a:buClr>
                <a:schemeClr val="bg1"/>
              </a:buClr>
              <a:buFont typeface="Wingdings" pitchFamily="2" charset="2"/>
              <a:buChar char="§"/>
            </a:pPr>
            <a:r>
              <a:rPr lang="el-GR" sz="2800" smtClean="0"/>
              <a:t>Τα σπήλαια Μπατού αποτελούν χώρο δραστηριοτήτων (ορειβασία) </a:t>
            </a:r>
          </a:p>
          <a:p>
            <a:pPr>
              <a:buClr>
                <a:schemeClr val="bg1"/>
              </a:buClr>
              <a:buFont typeface="Wingdings" pitchFamily="2" charset="2"/>
              <a:buChar char="§"/>
            </a:pPr>
            <a:endParaRPr lang="el-GR" sz="28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4 - Θέση περιεχομένου" descr="image011.jpg"/>
          <p:cNvPicPr>
            <a:picLocks noGrp="1" noChangeAspect="1"/>
          </p:cNvPicPr>
          <p:nvPr>
            <p:ph idx="4294967295"/>
          </p:nvPr>
        </p:nvPicPr>
        <p:blipFill>
          <a:blip r:embed="rId2"/>
          <a:srcRect/>
          <a:stretch>
            <a:fillRect/>
          </a:stretch>
        </p:blipFill>
        <p:spPr>
          <a:xfrm>
            <a:off x="500063" y="1214438"/>
            <a:ext cx="8001000" cy="4500562"/>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idx="4294967295"/>
          </p:nvPr>
        </p:nvSpPr>
        <p:spPr>
          <a:xfrm>
            <a:off x="464234" y="381001"/>
            <a:ext cx="8229600" cy="2209800"/>
          </a:xfrm>
        </p:spPr>
        <p:txBody>
          <a:bodyPr lIns="45720" rIns="228600"/>
          <a:lstStyle/>
          <a:p>
            <a:pPr marL="0" indent="0" fontAlgn="auto">
              <a:spcAft>
                <a:spcPts val="0"/>
              </a:spcAft>
              <a:defRPr/>
            </a:pPr>
            <a:r>
              <a:rPr lang="el-GR" sz="4800" dirty="0" smtClean="0">
                <a:solidFill>
                  <a:schemeClr val="tx2">
                    <a:tint val="100000"/>
                    <a:shade val="90000"/>
                    <a:satMod val="250000"/>
                    <a:alpha val="100000"/>
                  </a:schemeClr>
                </a:solidFill>
              </a:rPr>
              <a:t>ΣΠΗΛΑΙΟ ΤΗΣ ΑΛΤΑΜΙΡΑ</a:t>
            </a:r>
            <a:endParaRPr lang="el-GR" sz="4800" dirty="0">
              <a:solidFill>
                <a:schemeClr val="tx2">
                  <a:tint val="100000"/>
                  <a:shade val="90000"/>
                  <a:satMod val="250000"/>
                  <a:alpha val="100000"/>
                </a:schemeClr>
              </a:solidFill>
            </a:endParaRPr>
          </a:p>
        </p:txBody>
      </p:sp>
      <p:sp>
        <p:nvSpPr>
          <p:cNvPr id="47107" name="2 - Υπότιτλος"/>
          <p:cNvSpPr>
            <a:spLocks noGrp="1"/>
          </p:cNvSpPr>
          <p:nvPr>
            <p:ph type="subTitle" idx="4294967295"/>
          </p:nvPr>
        </p:nvSpPr>
        <p:spPr>
          <a:xfrm>
            <a:off x="2133600" y="2819400"/>
            <a:ext cx="6559550" cy="1752600"/>
          </a:xfrm>
        </p:spPr>
        <p:txBody>
          <a:bodyPr lIns="45720" rIns="246888"/>
          <a:lstStyle/>
          <a:p>
            <a:pPr marL="0" indent="0" algn="r">
              <a:buFont typeface="Wingdings 2" pitchFamily="18" charset="2"/>
              <a:buNone/>
            </a:pPr>
            <a:r>
              <a:rPr lang="el-GR" smtClean="0"/>
              <a:t>Σπήλαια της Αρχαιότητας</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285720" y="253536"/>
            <a:ext cx="8572560" cy="1143000"/>
          </a:xfrm>
        </p:spPr>
        <p:txBody>
          <a:bodyPr/>
          <a:lstStyle/>
          <a:p>
            <a:pPr marL="54864" indent="0" algn="ctr" fontAlgn="auto">
              <a:spcAft>
                <a:spcPts val="0"/>
              </a:spcAft>
              <a:defRPr/>
            </a:pPr>
            <a:r>
              <a:rPr lang="el-GR" sz="3600" dirty="0" smtClean="0">
                <a:solidFill>
                  <a:schemeClr val="tx1"/>
                </a:solidFill>
              </a:rPr>
              <a:t>Γεωλογικά και Γεωγραφικά Στοιχεία </a:t>
            </a:r>
            <a:endParaRPr lang="el-GR" sz="3600" dirty="0">
              <a:solidFill>
                <a:schemeClr val="tx2">
                  <a:tint val="100000"/>
                  <a:shade val="90000"/>
                  <a:satMod val="250000"/>
                  <a:alpha val="100000"/>
                </a:schemeClr>
              </a:solidFill>
            </a:endParaRPr>
          </a:p>
        </p:txBody>
      </p:sp>
      <p:sp>
        <p:nvSpPr>
          <p:cNvPr id="48131" name="2 - Θέση περιεχομένου"/>
          <p:cNvSpPr>
            <a:spLocks noGrp="1"/>
          </p:cNvSpPr>
          <p:nvPr>
            <p:ph idx="4294967295"/>
          </p:nvPr>
        </p:nvSpPr>
        <p:spPr>
          <a:xfrm>
            <a:off x="457200" y="1646238"/>
            <a:ext cx="8329613" cy="4525962"/>
          </a:xfrm>
        </p:spPr>
        <p:txBody>
          <a:bodyPr/>
          <a:lstStyle/>
          <a:p>
            <a:pPr>
              <a:buClr>
                <a:schemeClr val="bg1"/>
              </a:buClr>
              <a:buFont typeface="Wingdings" pitchFamily="2" charset="2"/>
              <a:buChar char="§"/>
            </a:pPr>
            <a:r>
              <a:rPr lang="el-GR" sz="2800" smtClean="0"/>
              <a:t>Βρίσκεται στην Κανταβρία, Ισπανία</a:t>
            </a:r>
          </a:p>
          <a:p>
            <a:pPr>
              <a:buClr>
                <a:schemeClr val="bg1"/>
              </a:buClr>
              <a:buFont typeface="Wingdings" pitchFamily="2" charset="2"/>
              <a:buChar char="§"/>
            </a:pPr>
            <a:r>
              <a:rPr lang="el-GR" sz="2800" smtClean="0"/>
              <a:t>33 χιλιόμετρα από την πρωτεύουσα Σανταντέρ </a:t>
            </a:r>
          </a:p>
          <a:p>
            <a:pPr>
              <a:buClr>
                <a:schemeClr val="bg1"/>
              </a:buClr>
              <a:buFont typeface="Wingdings" pitchFamily="2" charset="2"/>
              <a:buChar char="§"/>
            </a:pPr>
            <a:r>
              <a:rPr lang="el-GR" sz="2800" smtClean="0"/>
              <a:t>Ανάμεσα στους λόφους πέρα από τη Santillana del Mar</a:t>
            </a:r>
          </a:p>
          <a:p>
            <a:pPr>
              <a:buClr>
                <a:schemeClr val="bg1"/>
              </a:buClr>
              <a:buFont typeface="Wingdings" pitchFamily="2" charset="2"/>
              <a:buChar char="§"/>
            </a:pPr>
            <a:r>
              <a:rPr lang="el-GR" sz="2800" smtClean="0"/>
              <a:t>Είναι παλαιολιθικής εποχής</a:t>
            </a:r>
          </a:p>
          <a:p>
            <a:endParaRPr lang="el-GR" sz="28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3 - Θέση περιεχομένου" descr="image007.jpg"/>
          <p:cNvPicPr>
            <a:picLocks noGrp="1" noChangeAspect="1"/>
          </p:cNvPicPr>
          <p:nvPr>
            <p:ph idx="4294967295"/>
          </p:nvPr>
        </p:nvPicPr>
        <p:blipFill>
          <a:blip r:embed="rId2"/>
          <a:srcRect/>
          <a:stretch>
            <a:fillRect/>
          </a:stretch>
        </p:blipFill>
        <p:spPr>
          <a:xfrm>
            <a:off x="1214438" y="857250"/>
            <a:ext cx="6715125" cy="5286375"/>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214346" y="357166"/>
            <a:ext cx="8229600" cy="1143000"/>
          </a:xfrm>
        </p:spPr>
        <p:txBody>
          <a:bodyPr/>
          <a:lstStyle/>
          <a:p>
            <a:pPr marL="54864" indent="0" fontAlgn="auto">
              <a:spcAft>
                <a:spcPts val="0"/>
              </a:spcAft>
              <a:defRPr/>
            </a:pPr>
            <a:r>
              <a:rPr lang="el-GR" sz="4000" dirty="0" smtClean="0">
                <a:solidFill>
                  <a:schemeClr val="tx1"/>
                </a:solidFill>
              </a:rPr>
              <a:t>Διαστάσεις</a:t>
            </a:r>
            <a:endParaRPr lang="el-GR" sz="4000" dirty="0">
              <a:solidFill>
                <a:schemeClr val="tx2">
                  <a:tint val="100000"/>
                  <a:shade val="90000"/>
                  <a:satMod val="250000"/>
                  <a:alpha val="100000"/>
                </a:schemeClr>
              </a:solidFill>
            </a:endParaRPr>
          </a:p>
        </p:txBody>
      </p:sp>
      <p:sp>
        <p:nvSpPr>
          <p:cNvPr id="50179" name="2 - Θέση περιεχομένου"/>
          <p:cNvSpPr>
            <a:spLocks noGrp="1"/>
          </p:cNvSpPr>
          <p:nvPr>
            <p:ph idx="4294967295"/>
          </p:nvPr>
        </p:nvSpPr>
        <p:spPr/>
        <p:txBody>
          <a:bodyPr/>
          <a:lstStyle/>
          <a:p>
            <a:pPr>
              <a:buClr>
                <a:schemeClr val="bg1"/>
              </a:buClr>
              <a:buFont typeface="Wingdings" pitchFamily="2" charset="2"/>
              <a:buChar char="§"/>
            </a:pPr>
            <a:r>
              <a:rPr lang="el-GR" smtClean="0"/>
              <a:t>Έχει μήκος περίπου 270 μ.</a:t>
            </a:r>
          </a:p>
          <a:p>
            <a:pPr>
              <a:buClr>
                <a:schemeClr val="bg1"/>
              </a:buClr>
              <a:buFont typeface="Wingdings" pitchFamily="2" charset="2"/>
              <a:buChar char="§"/>
            </a:pPr>
            <a:r>
              <a:rPr lang="el-GR" smtClean="0"/>
              <a:t>Διαθέτει ένα είδος προθαλάμου και μια μεγάλη φυσική αίθουσα με πληθώρα σπηλαιογραφιών</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3 - Θέση περιεχομένου" descr="image005.jpg"/>
          <p:cNvPicPr>
            <a:picLocks noGrp="1" noChangeAspect="1"/>
          </p:cNvPicPr>
          <p:nvPr>
            <p:ph idx="4294967295"/>
          </p:nvPr>
        </p:nvPicPr>
        <p:blipFill>
          <a:blip r:embed="rId2"/>
          <a:srcRect/>
          <a:stretch>
            <a:fillRect/>
          </a:stretch>
        </p:blipFill>
        <p:spPr>
          <a:xfrm>
            <a:off x="1357313" y="1357313"/>
            <a:ext cx="6357937" cy="3973512"/>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2 - Θέση περιεχομένου"/>
          <p:cNvSpPr>
            <a:spLocks noGrp="1"/>
          </p:cNvSpPr>
          <p:nvPr>
            <p:ph idx="4294967295"/>
          </p:nvPr>
        </p:nvSpPr>
        <p:spPr>
          <a:xfrm>
            <a:off x="468313" y="1628775"/>
            <a:ext cx="8229600" cy="4525963"/>
          </a:xfrm>
        </p:spPr>
        <p:txBody>
          <a:bodyPr/>
          <a:lstStyle/>
          <a:p>
            <a:pPr>
              <a:buClr>
                <a:schemeClr val="bg1"/>
              </a:buClr>
              <a:buFont typeface="Wingdings" pitchFamily="2" charset="2"/>
              <a:buChar char="§"/>
            </a:pPr>
            <a:r>
              <a:rPr lang="el-GR" sz="2800" smtClean="0"/>
              <a:t>Σκίτσα τα οποία απεικονίζουν βουβάλους, ελάφια και άλογα και σκηνές κυνηγιού.</a:t>
            </a:r>
          </a:p>
          <a:p>
            <a:pPr>
              <a:buClr>
                <a:schemeClr val="bg1"/>
              </a:buClr>
              <a:buFont typeface="Wingdings" pitchFamily="2" charset="2"/>
              <a:buChar char="§"/>
            </a:pPr>
            <a:r>
              <a:rPr lang="el-GR" sz="2800" smtClean="0"/>
              <a:t>Τα σχέδια φτάνουν ακόμη και τα 2,20 μ</a:t>
            </a:r>
            <a:r>
              <a:rPr lang="en-US" sz="2800" smtClean="0"/>
              <a:t>.</a:t>
            </a:r>
          </a:p>
          <a:p>
            <a:pPr>
              <a:buClr>
                <a:schemeClr val="bg1"/>
              </a:buClr>
              <a:buFont typeface="Wingdings" pitchFamily="2" charset="2"/>
              <a:buChar char="§"/>
            </a:pPr>
            <a:r>
              <a:rPr lang="en-US" sz="2800" smtClean="0"/>
              <a:t>M</a:t>
            </a:r>
            <a:r>
              <a:rPr lang="el-GR" sz="2800" smtClean="0"/>
              <a:t>ερικά είναι χαραγμένα στην πέτρα. </a:t>
            </a:r>
          </a:p>
          <a:p>
            <a:pPr>
              <a:buClr>
                <a:schemeClr val="bg1"/>
              </a:buClr>
              <a:buFont typeface="Wingdings" pitchFamily="2" charset="2"/>
              <a:buChar char="§"/>
            </a:pPr>
            <a:r>
              <a:rPr lang="el-GR" sz="2800" smtClean="0"/>
              <a:t>Τα χρώματά τους προέρχονται από ώχρα και είναι σε καφέ, κίτρινες και κόκκινες αποχρώσεις. Χρησιμοποιήθηκε επίσης μαύρο</a:t>
            </a:r>
          </a:p>
          <a:p>
            <a:pPr>
              <a:buClr>
                <a:schemeClr val="bg1"/>
              </a:buClr>
              <a:buFont typeface="Wingdings" pitchFamily="2" charset="2"/>
              <a:buChar char="§"/>
            </a:pPr>
            <a:r>
              <a:rPr lang="el-GR" sz="2800" smtClean="0"/>
              <a:t>Σχέδια 16.000 ετών</a:t>
            </a:r>
          </a:p>
        </p:txBody>
      </p:sp>
      <p:sp>
        <p:nvSpPr>
          <p:cNvPr id="52228" name="Text Box 4"/>
          <p:cNvSpPr txBox="1">
            <a:spLocks noChangeArrowheads="1"/>
          </p:cNvSpPr>
          <p:nvPr/>
        </p:nvSpPr>
        <p:spPr bwMode="auto">
          <a:xfrm>
            <a:off x="2124075" y="692150"/>
            <a:ext cx="6408738" cy="579438"/>
          </a:xfrm>
          <a:prstGeom prst="rect">
            <a:avLst/>
          </a:prstGeom>
          <a:noFill/>
          <a:ln w="9525">
            <a:noFill/>
            <a:miter lim="800000"/>
            <a:headEnd/>
            <a:tailEnd/>
          </a:ln>
          <a:effectLst/>
        </p:spPr>
        <p:txBody>
          <a:bodyPr>
            <a:spAutoFit/>
          </a:bodyPr>
          <a:lstStyle/>
          <a:p>
            <a:pPr algn="r">
              <a:spcBef>
                <a:spcPct val="50000"/>
              </a:spcBef>
            </a:pPr>
            <a:r>
              <a:rPr lang="el-GR" sz="3200">
                <a:solidFill>
                  <a:schemeClr val="tx2"/>
                </a:solidFill>
                <a:latin typeface="Cambria" pitchFamily="18" charset="0"/>
              </a:rPr>
              <a:t>Σπηλαιογραφίες</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71480"/>
            <a:ext cx="8229600" cy="1143000"/>
          </a:xfrm>
        </p:spPr>
        <p:txBody>
          <a:bodyPr/>
          <a:lstStyle/>
          <a:p>
            <a:pPr marL="54864" indent="0" fontAlgn="auto">
              <a:spcAft>
                <a:spcPts val="0"/>
              </a:spcAft>
              <a:defRPr/>
            </a:pPr>
            <a:r>
              <a:rPr lang="el-GR" sz="3600" dirty="0" smtClean="0">
                <a:solidFill>
                  <a:schemeClr val="tx1"/>
                </a:solidFill>
              </a:rPr>
              <a:t>Γεωλογικά και Γεωγραφικά Στοιχεία </a:t>
            </a:r>
            <a:endParaRPr lang="el-GR" sz="3600" dirty="0">
              <a:solidFill>
                <a:schemeClr val="tx1"/>
              </a:solidFill>
            </a:endParaRPr>
          </a:p>
        </p:txBody>
      </p:sp>
      <p:sp>
        <p:nvSpPr>
          <p:cNvPr id="14338" name="2 - Θέση περιεχομένου"/>
          <p:cNvSpPr>
            <a:spLocks noGrp="1"/>
          </p:cNvSpPr>
          <p:nvPr>
            <p:ph idx="1"/>
          </p:nvPr>
        </p:nvSpPr>
        <p:spPr/>
        <p:txBody>
          <a:bodyPr/>
          <a:lstStyle/>
          <a:p>
            <a:pPr>
              <a:buFont typeface="Wingdings 2" pitchFamily="18" charset="2"/>
              <a:buBlip>
                <a:blip r:embed="rId2"/>
              </a:buBlip>
            </a:pPr>
            <a:endParaRPr lang="el-GR" sz="2800" smtClean="0"/>
          </a:p>
          <a:p>
            <a:pPr>
              <a:buFont typeface="Wingdings 2" pitchFamily="18" charset="2"/>
              <a:buBlip>
                <a:blip r:embed="rId2"/>
              </a:buBlip>
            </a:pPr>
            <a:r>
              <a:rPr lang="el-GR" sz="2800" smtClean="0"/>
              <a:t>Δημιουργήθηκε κατά το Πλειστόκαινο από υπόγεια νερά</a:t>
            </a:r>
          </a:p>
          <a:p>
            <a:pPr>
              <a:buFont typeface="Wingdings 2" pitchFamily="18" charset="2"/>
              <a:buBlip>
                <a:blip r:embed="rId2"/>
              </a:buBlip>
            </a:pPr>
            <a:r>
              <a:rPr lang="el-GR" sz="2800" smtClean="0"/>
              <a:t>11 χιλιόμετρα από τους Δελφούς</a:t>
            </a:r>
          </a:p>
          <a:p>
            <a:pPr>
              <a:buFont typeface="Wingdings 2" pitchFamily="18" charset="2"/>
              <a:buBlip>
                <a:blip r:embed="rId2"/>
              </a:buBlip>
            </a:pPr>
            <a:endParaRPr lang="el-GR" sz="2800" smtClean="0"/>
          </a:p>
          <a:p>
            <a:pPr>
              <a:buFont typeface="Wingdings 2" pitchFamily="18" charset="2"/>
              <a:buBlip>
                <a:blip r:embed="rId2"/>
              </a:buBlip>
            </a:pPr>
            <a:r>
              <a:rPr lang="el-GR" sz="2800" smtClean="0"/>
              <a:t> ΝΔ πλευρά του Παρνασσού</a:t>
            </a:r>
          </a:p>
          <a:p>
            <a:pPr>
              <a:buFont typeface="Wingdings 2" pitchFamily="18" charset="2"/>
              <a:buBlip>
                <a:blip r:embed="rId2"/>
              </a:buBlip>
            </a:pPr>
            <a:endParaRPr lang="el-GR" sz="2800" smtClean="0"/>
          </a:p>
          <a:p>
            <a:pPr>
              <a:buFont typeface="Wingdings 2" pitchFamily="18" charset="2"/>
              <a:buBlip>
                <a:blip r:embed="rId2"/>
              </a:buBlip>
            </a:pPr>
            <a:r>
              <a:rPr lang="el-GR" sz="2800" smtClean="0"/>
              <a:t>Υψόμετρο 1.360 μέτρων</a:t>
            </a:r>
          </a:p>
          <a:p>
            <a:endParaRPr lang="el-GR"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7 - Θέση περιεχομένου" descr="image006.jpg"/>
          <p:cNvPicPr>
            <a:picLocks noGrp="1" noChangeAspect="1"/>
          </p:cNvPicPr>
          <p:nvPr>
            <p:ph idx="4294967295"/>
          </p:nvPr>
        </p:nvPicPr>
        <p:blipFill>
          <a:blip r:embed="rId2"/>
          <a:srcRect/>
          <a:stretch>
            <a:fillRect/>
          </a:stretch>
        </p:blipFill>
        <p:spPr>
          <a:xfrm>
            <a:off x="1357313" y="1214438"/>
            <a:ext cx="6480175" cy="45720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457200" y="253536"/>
            <a:ext cx="8229600" cy="1143000"/>
          </a:xfrm>
        </p:spPr>
        <p:txBody>
          <a:bodyPr>
            <a:noAutofit/>
          </a:bodyPr>
          <a:lstStyle/>
          <a:p>
            <a:pPr marL="54864" indent="0" fontAlgn="auto">
              <a:spcAft>
                <a:spcPts val="0"/>
              </a:spcAft>
              <a:defRPr/>
            </a:pPr>
            <a:r>
              <a:rPr lang="el-GR" sz="3200" dirty="0" smtClean="0">
                <a:solidFill>
                  <a:schemeClr val="tx2">
                    <a:tint val="100000"/>
                    <a:shade val="90000"/>
                    <a:satMod val="250000"/>
                    <a:alpha val="100000"/>
                  </a:schemeClr>
                </a:solidFill>
              </a:rPr>
              <a:t>Το Σπήλαιο ως Προστατευόμενο Μνημείο</a:t>
            </a:r>
            <a:endParaRPr lang="el-GR" sz="3200" dirty="0">
              <a:solidFill>
                <a:schemeClr val="tx2">
                  <a:tint val="100000"/>
                  <a:shade val="90000"/>
                  <a:satMod val="250000"/>
                  <a:alpha val="100000"/>
                </a:schemeClr>
              </a:solidFill>
            </a:endParaRPr>
          </a:p>
        </p:txBody>
      </p:sp>
      <p:sp>
        <p:nvSpPr>
          <p:cNvPr id="3" name="2 - Θέση περιεχομένου"/>
          <p:cNvSpPr>
            <a:spLocks noGrp="1"/>
          </p:cNvSpPr>
          <p:nvPr>
            <p:ph idx="4294967295"/>
          </p:nvPr>
        </p:nvSpPr>
        <p:spPr/>
        <p:txBody>
          <a:bodyPr>
            <a:normAutofit lnSpcReduction="10000"/>
          </a:bodyPr>
          <a:lstStyle/>
          <a:p>
            <a:pPr fontAlgn="auto">
              <a:spcBef>
                <a:spcPts val="0"/>
              </a:spcBef>
              <a:spcAft>
                <a:spcPts val="0"/>
              </a:spcAft>
              <a:buClr>
                <a:schemeClr val="bg1"/>
              </a:buClr>
              <a:buFont typeface="Wingdings" pitchFamily="2" charset="2"/>
              <a:buChar char="§"/>
              <a:defRPr/>
            </a:pPr>
            <a:r>
              <a:rPr lang="el-GR" sz="3000" dirty="0" smtClean="0"/>
              <a:t>Επειδή οι υδρατμοί που εκπέμπει το ανθρώπινο σώμα μπορούν να βλάψουν τα σχέδια, το αυθεντικό σπήλαιο έκλεισε για το κοινό και κατασκευάστηκε ένα όμοιο σπήλαιο, πιστή αναπαράσταση του αυθεντικού, στο οποίο υπάρχει ένα μουσείο.</a:t>
            </a:r>
          </a:p>
          <a:p>
            <a:pPr fontAlgn="auto">
              <a:spcBef>
                <a:spcPts val="0"/>
              </a:spcBef>
              <a:spcAft>
                <a:spcPts val="0"/>
              </a:spcAft>
              <a:buClr>
                <a:schemeClr val="bg1"/>
              </a:buClr>
              <a:buFont typeface="Wingdings" pitchFamily="2" charset="2"/>
              <a:buChar char="§"/>
              <a:defRPr/>
            </a:pPr>
            <a:r>
              <a:rPr lang="el-GR" sz="3000" dirty="0" smtClean="0"/>
              <a:t>Το 1924 το σπήλαιο της Αλταμίρα ανακηρύχθηκε "εθνικό μνημείο", ενώ από το 1985 περιλαμβάνεται στα Μνημεία Παγκόσμιας Κληρονομιάς της UNESCO.</a:t>
            </a:r>
          </a:p>
          <a:p>
            <a:pPr fontAlgn="auto">
              <a:spcBef>
                <a:spcPts val="0"/>
              </a:spcBef>
              <a:spcAft>
                <a:spcPts val="0"/>
              </a:spcAft>
              <a:buFont typeface="Wingdings 2"/>
              <a:buChar char=""/>
              <a:defRPr/>
            </a:pPr>
            <a:endParaRPr lang="el-G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3 - Θέση περιεχομένου" descr="image008.jpg"/>
          <p:cNvPicPr>
            <a:picLocks noGrp="1" noChangeAspect="1"/>
          </p:cNvPicPr>
          <p:nvPr>
            <p:ph idx="4294967295"/>
          </p:nvPr>
        </p:nvPicPr>
        <p:blipFill>
          <a:blip r:embed="rId2"/>
          <a:srcRect/>
          <a:stretch>
            <a:fillRect/>
          </a:stretch>
        </p:blipFill>
        <p:spPr>
          <a:xfrm>
            <a:off x="1214438" y="1214438"/>
            <a:ext cx="6769100" cy="4392612"/>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idx="4294967295"/>
          </p:nvPr>
        </p:nvSpPr>
        <p:spPr>
          <a:xfrm>
            <a:off x="464234" y="381001"/>
            <a:ext cx="8229600" cy="2209800"/>
          </a:xfrm>
        </p:spPr>
        <p:txBody>
          <a:bodyPr lIns="45720" rIns="228600"/>
          <a:lstStyle/>
          <a:p>
            <a:pPr marL="0" indent="0" fontAlgn="auto">
              <a:spcAft>
                <a:spcPts val="0"/>
              </a:spcAft>
              <a:defRPr/>
            </a:pPr>
            <a:r>
              <a:rPr lang="el-GR" sz="4800" smtClean="0">
                <a:solidFill>
                  <a:schemeClr val="tx2">
                    <a:tint val="100000"/>
                    <a:shade val="90000"/>
                    <a:satMod val="250000"/>
                    <a:alpha val="100000"/>
                  </a:schemeClr>
                </a:solidFill>
              </a:rPr>
              <a:t>ΣΠΗΛΑΙΟ ΤΩΝ ΛΙΜΝΩΝ</a:t>
            </a:r>
            <a:endParaRPr lang="el-GR" sz="4800" dirty="0">
              <a:solidFill>
                <a:schemeClr val="tx2">
                  <a:tint val="100000"/>
                  <a:shade val="90000"/>
                  <a:satMod val="250000"/>
                  <a:alpha val="100000"/>
                </a:schemeClr>
              </a:solidFill>
            </a:endParaRPr>
          </a:p>
        </p:txBody>
      </p:sp>
      <p:sp>
        <p:nvSpPr>
          <p:cNvPr id="65539" name="2 - Υπότιτλος"/>
          <p:cNvSpPr>
            <a:spLocks noGrp="1"/>
          </p:cNvSpPr>
          <p:nvPr>
            <p:ph type="subTitle" idx="4294967295"/>
          </p:nvPr>
        </p:nvSpPr>
        <p:spPr>
          <a:xfrm>
            <a:off x="2133600" y="2819400"/>
            <a:ext cx="6559550" cy="1752600"/>
          </a:xfrm>
        </p:spPr>
        <p:txBody>
          <a:bodyPr lIns="45720" rIns="246888"/>
          <a:lstStyle/>
          <a:p>
            <a:pPr marL="0" indent="0" algn="r">
              <a:buFont typeface="Wingdings 2" pitchFamily="18" charset="2"/>
              <a:buNone/>
            </a:pPr>
            <a:r>
              <a:rPr lang="el-GR" smtClean="0"/>
              <a:t>Σπήλαια της Αρχαιότητας</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457200" y="253536"/>
            <a:ext cx="8229600" cy="1143000"/>
          </a:xfrm>
        </p:spPr>
        <p:txBody>
          <a:bodyPr/>
          <a:lstStyle/>
          <a:p>
            <a:pPr marL="54864" indent="0" fontAlgn="auto">
              <a:spcAft>
                <a:spcPts val="0"/>
              </a:spcAft>
              <a:defRPr/>
            </a:pPr>
            <a:r>
              <a:rPr lang="el-GR" sz="3600" dirty="0" smtClean="0">
                <a:solidFill>
                  <a:schemeClr val="tx2">
                    <a:tint val="100000"/>
                    <a:shade val="90000"/>
                    <a:satMod val="250000"/>
                    <a:alpha val="100000"/>
                  </a:schemeClr>
                </a:solidFill>
              </a:rPr>
              <a:t>Γεωγραφικά και Μορφολογικά Στοιχεία</a:t>
            </a:r>
            <a:endParaRPr lang="el-GR" sz="3600" dirty="0">
              <a:solidFill>
                <a:schemeClr val="tx2">
                  <a:tint val="100000"/>
                  <a:shade val="90000"/>
                  <a:satMod val="250000"/>
                  <a:alpha val="100000"/>
                </a:schemeClr>
              </a:solidFill>
            </a:endParaRPr>
          </a:p>
        </p:txBody>
      </p:sp>
      <p:sp>
        <p:nvSpPr>
          <p:cNvPr id="3" name="2 - Θέση περιεχομένου"/>
          <p:cNvSpPr>
            <a:spLocks noGrp="1"/>
          </p:cNvSpPr>
          <p:nvPr>
            <p:ph idx="4294967295"/>
          </p:nvPr>
        </p:nvSpPr>
        <p:spPr>
          <a:xfrm>
            <a:off x="428625" y="1643063"/>
            <a:ext cx="8229600" cy="4525962"/>
          </a:xfrm>
        </p:spPr>
        <p:txBody>
          <a:bodyPr>
            <a:normAutofit fontScale="92500" lnSpcReduction="20000"/>
          </a:bodyPr>
          <a:lstStyle/>
          <a:p>
            <a:pPr fontAlgn="auto">
              <a:lnSpc>
                <a:spcPct val="150000"/>
              </a:lnSpc>
              <a:spcBef>
                <a:spcPts val="0"/>
              </a:spcBef>
              <a:spcAft>
                <a:spcPts val="0"/>
              </a:spcAft>
              <a:buFont typeface="Wingdings 2"/>
              <a:buBlip>
                <a:blip r:embed="rId2"/>
              </a:buBlip>
              <a:defRPr/>
            </a:pPr>
            <a:r>
              <a:rPr lang="el-GR" dirty="0" smtClean="0"/>
              <a:t>Παλαιότερα ονομαζόταν </a:t>
            </a:r>
            <a:r>
              <a:rPr lang="el-GR" dirty="0" err="1" smtClean="0"/>
              <a:t>Τρουπίσιο</a:t>
            </a:r>
            <a:endParaRPr lang="el-GR" dirty="0" smtClean="0"/>
          </a:p>
          <a:p>
            <a:pPr fontAlgn="auto">
              <a:lnSpc>
                <a:spcPct val="150000"/>
              </a:lnSpc>
              <a:spcBef>
                <a:spcPts val="0"/>
              </a:spcBef>
              <a:spcAft>
                <a:spcPts val="0"/>
              </a:spcAft>
              <a:buFont typeface="Wingdings 2"/>
              <a:buBlip>
                <a:blip r:embed="rId2"/>
              </a:buBlip>
              <a:defRPr/>
            </a:pPr>
            <a:r>
              <a:rPr lang="el-GR" dirty="0" smtClean="0"/>
              <a:t>Υψόμετρο 827 μέτρων</a:t>
            </a:r>
          </a:p>
          <a:p>
            <a:pPr fontAlgn="auto">
              <a:lnSpc>
                <a:spcPct val="150000"/>
              </a:lnSpc>
              <a:spcBef>
                <a:spcPts val="0"/>
              </a:spcBef>
              <a:spcAft>
                <a:spcPts val="0"/>
              </a:spcAft>
              <a:buFont typeface="Wingdings 2"/>
              <a:buBlip>
                <a:blip r:embed="rId2"/>
              </a:buBlip>
              <a:defRPr/>
            </a:pPr>
            <a:r>
              <a:rPr lang="el-GR" dirty="0" smtClean="0"/>
              <a:t>17 χιλιόμετρα από τα Καλάβρυτα</a:t>
            </a:r>
          </a:p>
          <a:p>
            <a:pPr fontAlgn="auto">
              <a:lnSpc>
                <a:spcPct val="150000"/>
              </a:lnSpc>
              <a:spcBef>
                <a:spcPts val="0"/>
              </a:spcBef>
              <a:spcAft>
                <a:spcPts val="0"/>
              </a:spcAft>
              <a:buFont typeface="Wingdings 2"/>
              <a:buBlip>
                <a:blip r:embed="rId2"/>
              </a:buBlip>
              <a:defRPr/>
            </a:pPr>
            <a:r>
              <a:rPr lang="el-GR" dirty="0" smtClean="0"/>
              <a:t>Πολύ μικρό πλάτος </a:t>
            </a:r>
          </a:p>
          <a:p>
            <a:pPr fontAlgn="auto">
              <a:lnSpc>
                <a:spcPct val="150000"/>
              </a:lnSpc>
              <a:spcBef>
                <a:spcPts val="0"/>
              </a:spcBef>
              <a:spcAft>
                <a:spcPts val="0"/>
              </a:spcAft>
              <a:buFont typeface="Wingdings 2"/>
              <a:buBlip>
                <a:blip r:embed="rId2"/>
              </a:buBlip>
              <a:defRPr/>
            </a:pPr>
            <a:r>
              <a:rPr lang="el-GR" dirty="0" smtClean="0"/>
              <a:t>Μεγάλο ύψος οροφής</a:t>
            </a:r>
          </a:p>
          <a:p>
            <a:pPr fontAlgn="auto">
              <a:lnSpc>
                <a:spcPct val="150000"/>
              </a:lnSpc>
              <a:spcBef>
                <a:spcPts val="0"/>
              </a:spcBef>
              <a:spcAft>
                <a:spcPts val="0"/>
              </a:spcAft>
              <a:buFont typeface="Wingdings 2"/>
              <a:buBlip>
                <a:blip r:embed="rId2"/>
              </a:buBlip>
              <a:defRPr/>
            </a:pPr>
            <a:r>
              <a:rPr lang="el-GR" dirty="0" smtClean="0"/>
              <a:t>2 χιλιόμετρα</a:t>
            </a:r>
            <a:r>
              <a:rPr lang="en-US" dirty="0" smtClean="0"/>
              <a:t> </a:t>
            </a:r>
            <a:r>
              <a:rPr lang="el-GR" dirty="0" smtClean="0"/>
              <a:t>μήκος</a:t>
            </a:r>
          </a:p>
          <a:p>
            <a:pPr fontAlgn="auto">
              <a:lnSpc>
                <a:spcPct val="150000"/>
              </a:lnSpc>
              <a:spcBef>
                <a:spcPts val="0"/>
              </a:spcBef>
              <a:spcAft>
                <a:spcPts val="0"/>
              </a:spcAft>
              <a:buFont typeface="Wingdings 2"/>
              <a:buBlip>
                <a:blip r:embed="rId2"/>
              </a:buBlip>
              <a:defRPr/>
            </a:pPr>
            <a:r>
              <a:rPr lang="el-GR" dirty="0" smtClean="0"/>
              <a:t>Υψομετρική διαφορά: 83</a:t>
            </a:r>
            <a:r>
              <a:rPr lang="en-US" dirty="0" smtClean="0"/>
              <a:t> </a:t>
            </a:r>
            <a:r>
              <a:rPr lang="el-GR" dirty="0" smtClean="0"/>
              <a:t>μέτρα</a:t>
            </a:r>
          </a:p>
          <a:p>
            <a:pPr fontAlgn="auto">
              <a:spcBef>
                <a:spcPts val="0"/>
              </a:spcBef>
              <a:spcAft>
                <a:spcPts val="0"/>
              </a:spcAft>
              <a:buFont typeface="Wingdings 2"/>
              <a:buBlip>
                <a:blip r:embed="rId2"/>
              </a:buBlip>
              <a:defRPr/>
            </a:pPr>
            <a:endParaRPr lang="el-GR" dirty="0" smtClean="0"/>
          </a:p>
          <a:p>
            <a:pPr fontAlgn="auto">
              <a:spcBef>
                <a:spcPts val="0"/>
              </a:spcBef>
              <a:spcAft>
                <a:spcPts val="0"/>
              </a:spcAft>
              <a:buFont typeface="Wingdings 2"/>
              <a:buBlip>
                <a:blip r:embed="rId2"/>
              </a:buBlip>
              <a:defRPr/>
            </a:pPr>
            <a:endParaRPr lang="el-GR" dirty="0" smtClean="0"/>
          </a:p>
          <a:p>
            <a:pPr fontAlgn="auto">
              <a:spcBef>
                <a:spcPts val="0"/>
              </a:spcBef>
              <a:spcAft>
                <a:spcPts val="0"/>
              </a:spcAft>
              <a:buFont typeface="Wingdings 2"/>
              <a:buBlip>
                <a:blip r:embed="rId2"/>
              </a:buBlip>
              <a:defRPr/>
            </a:pPr>
            <a:endParaRPr lang="el-GR" dirty="0" smtClean="0"/>
          </a:p>
          <a:p>
            <a:pPr fontAlgn="auto">
              <a:spcBef>
                <a:spcPts val="0"/>
              </a:spcBef>
              <a:spcAft>
                <a:spcPts val="0"/>
              </a:spcAft>
              <a:buFont typeface="Wingdings 2"/>
              <a:buNone/>
              <a:defRPr/>
            </a:pPr>
            <a:endParaRPr lang="el-GR"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3 - Θέση περιεχομένου" descr="13846_603x354.jpg"/>
          <p:cNvPicPr>
            <a:picLocks noGrp="1" noChangeAspect="1"/>
          </p:cNvPicPr>
          <p:nvPr>
            <p:ph idx="4294967295"/>
          </p:nvPr>
        </p:nvPicPr>
        <p:blipFill>
          <a:blip r:embed="rId2"/>
          <a:srcRect/>
          <a:stretch>
            <a:fillRect/>
          </a:stretch>
        </p:blipFill>
        <p:spPr>
          <a:xfrm>
            <a:off x="714375" y="1285875"/>
            <a:ext cx="7569200" cy="4443413"/>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457200" y="253536"/>
            <a:ext cx="8229600" cy="1143000"/>
          </a:xfrm>
        </p:spPr>
        <p:txBody>
          <a:bodyPr/>
          <a:lstStyle/>
          <a:p>
            <a:pPr marL="54864" indent="0" fontAlgn="auto">
              <a:spcAft>
                <a:spcPts val="0"/>
              </a:spcAft>
              <a:defRPr/>
            </a:pPr>
            <a:r>
              <a:rPr lang="el-GR" dirty="0" smtClean="0">
                <a:solidFill>
                  <a:schemeClr val="tx2">
                    <a:tint val="100000"/>
                    <a:shade val="90000"/>
                    <a:satMod val="250000"/>
                    <a:alpha val="100000"/>
                  </a:schemeClr>
                </a:solidFill>
              </a:rPr>
              <a:t>Υδρολογικά Χαρακτηριστικά</a:t>
            </a:r>
            <a:endParaRPr lang="el-GR" dirty="0">
              <a:solidFill>
                <a:schemeClr val="tx2">
                  <a:tint val="100000"/>
                  <a:shade val="90000"/>
                  <a:satMod val="250000"/>
                  <a:alpha val="100000"/>
                </a:schemeClr>
              </a:solidFill>
            </a:endParaRPr>
          </a:p>
        </p:txBody>
      </p:sp>
      <p:sp>
        <p:nvSpPr>
          <p:cNvPr id="3" name="2 - Θέση περιεχομένου"/>
          <p:cNvSpPr>
            <a:spLocks noGrp="1"/>
          </p:cNvSpPr>
          <p:nvPr>
            <p:ph idx="4294967295"/>
          </p:nvPr>
        </p:nvSpPr>
        <p:spPr/>
        <p:txBody>
          <a:bodyPr>
            <a:normAutofit fontScale="70000" lnSpcReduction="20000"/>
          </a:bodyPr>
          <a:lstStyle/>
          <a:p>
            <a:pPr fontAlgn="auto">
              <a:spcBef>
                <a:spcPts val="0"/>
              </a:spcBef>
              <a:spcAft>
                <a:spcPts val="0"/>
              </a:spcAft>
              <a:buFont typeface="Wingdings 2"/>
              <a:buNone/>
              <a:defRPr/>
            </a:pPr>
            <a:r>
              <a:rPr lang="el-GR" sz="3400" dirty="0" smtClean="0"/>
              <a:t>Τέσσερα τμήματα:</a:t>
            </a:r>
          </a:p>
          <a:p>
            <a:pPr fontAlgn="auto">
              <a:lnSpc>
                <a:spcPct val="160000"/>
              </a:lnSpc>
              <a:spcBef>
                <a:spcPts val="0"/>
              </a:spcBef>
              <a:spcAft>
                <a:spcPts val="0"/>
              </a:spcAft>
              <a:buFont typeface="Wingdings 2"/>
              <a:buBlip>
                <a:blip r:embed="rId2"/>
              </a:buBlip>
              <a:defRPr/>
            </a:pPr>
            <a:r>
              <a:rPr lang="el-GR" sz="3400" dirty="0" smtClean="0"/>
              <a:t>Πρώτο τμήμα: Ξηρό, μήκος 80 μέτρων, οριζόντιο δάπεδο, παχύ στρώμα ερυθράς γης</a:t>
            </a:r>
          </a:p>
          <a:p>
            <a:pPr fontAlgn="auto">
              <a:lnSpc>
                <a:spcPct val="160000"/>
              </a:lnSpc>
              <a:spcBef>
                <a:spcPts val="0"/>
              </a:spcBef>
              <a:spcAft>
                <a:spcPts val="0"/>
              </a:spcAft>
              <a:buFont typeface="Wingdings 2"/>
              <a:buBlip>
                <a:blip r:embed="rId2"/>
              </a:buBlip>
              <a:defRPr/>
            </a:pPr>
            <a:r>
              <a:rPr lang="el-GR" sz="3400" dirty="0" smtClean="0"/>
              <a:t>Δεύτερο τμήμα: Μήκος 700 μέτρων, διαδοχικές λίμνες, πλούσιος </a:t>
            </a:r>
            <a:r>
              <a:rPr lang="el-GR" sz="3400" dirty="0" err="1" smtClean="0"/>
              <a:t>λιθωματικός</a:t>
            </a:r>
            <a:r>
              <a:rPr lang="el-GR" sz="3400" dirty="0" smtClean="0"/>
              <a:t> διάκοσμος στην οροφή</a:t>
            </a:r>
          </a:p>
          <a:p>
            <a:pPr fontAlgn="auto">
              <a:lnSpc>
                <a:spcPct val="160000"/>
              </a:lnSpc>
              <a:spcBef>
                <a:spcPts val="0"/>
              </a:spcBef>
              <a:spcAft>
                <a:spcPts val="0"/>
              </a:spcAft>
              <a:buFont typeface="Wingdings 2"/>
              <a:buBlip>
                <a:blip r:embed="rId2"/>
              </a:buBlip>
              <a:defRPr/>
            </a:pPr>
            <a:r>
              <a:rPr lang="el-GR" sz="3400" dirty="0" smtClean="0"/>
              <a:t>Τρίτο τμήμα: Μήκος ενός χιλιομέτρου, έντονες κατακρημνίσεις</a:t>
            </a:r>
          </a:p>
          <a:p>
            <a:pPr fontAlgn="auto">
              <a:lnSpc>
                <a:spcPct val="160000"/>
              </a:lnSpc>
              <a:spcBef>
                <a:spcPts val="0"/>
              </a:spcBef>
              <a:spcAft>
                <a:spcPts val="0"/>
              </a:spcAft>
              <a:buFont typeface="Wingdings 2"/>
              <a:buBlip>
                <a:blip r:embed="rId2"/>
              </a:buBlip>
              <a:defRPr/>
            </a:pPr>
            <a:r>
              <a:rPr lang="el-GR" sz="3400" dirty="0" smtClean="0"/>
              <a:t>Τέταρτο τμήμα: Μήκος 50 μέτρων, λεκάνες με </a:t>
            </a:r>
            <a:r>
              <a:rPr lang="el-GR" sz="3400" dirty="0" err="1" smtClean="0"/>
              <a:t>υδατοσυλλογή</a:t>
            </a:r>
            <a:endParaRPr lang="el-GR" sz="3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3 - Θέση περιεχομένου" descr="Sphlaio_limnon_1.jpg"/>
          <p:cNvPicPr>
            <a:picLocks noGrp="1" noChangeAspect="1"/>
          </p:cNvPicPr>
          <p:nvPr>
            <p:ph idx="4294967295"/>
          </p:nvPr>
        </p:nvPicPr>
        <p:blipFill>
          <a:blip r:embed="rId2"/>
          <a:srcRect/>
          <a:stretch>
            <a:fillRect/>
          </a:stretch>
        </p:blipFill>
        <p:spPr>
          <a:xfrm>
            <a:off x="1285875" y="1357313"/>
            <a:ext cx="6654800" cy="441960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457200" y="253536"/>
            <a:ext cx="8229600" cy="1143000"/>
          </a:xfrm>
        </p:spPr>
        <p:txBody>
          <a:bodyPr/>
          <a:lstStyle/>
          <a:p>
            <a:pPr marL="54864" indent="0" fontAlgn="auto">
              <a:spcAft>
                <a:spcPts val="0"/>
              </a:spcAft>
              <a:defRPr/>
            </a:pPr>
            <a:r>
              <a:rPr lang="el-GR" dirty="0" smtClean="0">
                <a:solidFill>
                  <a:schemeClr val="tx2">
                    <a:tint val="100000"/>
                    <a:shade val="90000"/>
                    <a:satMod val="250000"/>
                    <a:alpha val="100000"/>
                  </a:schemeClr>
                </a:solidFill>
              </a:rPr>
              <a:t>Προϊστορικά στοιχεία</a:t>
            </a:r>
            <a:endParaRPr lang="el-GR" dirty="0">
              <a:solidFill>
                <a:schemeClr val="tx2">
                  <a:tint val="100000"/>
                  <a:shade val="90000"/>
                  <a:satMod val="250000"/>
                  <a:alpha val="100000"/>
                </a:schemeClr>
              </a:solidFill>
            </a:endParaRPr>
          </a:p>
        </p:txBody>
      </p:sp>
      <p:sp>
        <p:nvSpPr>
          <p:cNvPr id="70659" name="2 - Θέση περιεχομένου"/>
          <p:cNvSpPr>
            <a:spLocks noGrp="1"/>
          </p:cNvSpPr>
          <p:nvPr>
            <p:ph idx="4294967295"/>
          </p:nvPr>
        </p:nvSpPr>
        <p:spPr/>
        <p:txBody>
          <a:bodyPr/>
          <a:lstStyle/>
          <a:p>
            <a:pPr>
              <a:lnSpc>
                <a:spcPct val="150000"/>
              </a:lnSpc>
              <a:buFont typeface="Wingdings 2" pitchFamily="18" charset="2"/>
              <a:buBlip>
                <a:blip r:embed="rId2"/>
              </a:buBlip>
            </a:pPr>
            <a:r>
              <a:rPr lang="el-GR" smtClean="0"/>
              <a:t>Κατοικήθηκε την 6</a:t>
            </a:r>
            <a:r>
              <a:rPr lang="el-GR" baseline="30000" smtClean="0"/>
              <a:t>η</a:t>
            </a:r>
            <a:r>
              <a:rPr lang="el-GR" smtClean="0"/>
              <a:t> π.Χ. χιλιετία</a:t>
            </a:r>
          </a:p>
          <a:p>
            <a:pPr>
              <a:lnSpc>
                <a:spcPct val="150000"/>
              </a:lnSpc>
              <a:buFont typeface="Wingdings 2" pitchFamily="18" charset="2"/>
              <a:buBlip>
                <a:blip r:embed="rId2"/>
              </a:buBlip>
            </a:pPr>
            <a:r>
              <a:rPr lang="el-GR" smtClean="0"/>
              <a:t>Νεότερη Νεολιθική, την Πρώιμη, τη Μέση και την Ύστερη Χαλκοκρατία</a:t>
            </a:r>
          </a:p>
          <a:p>
            <a:pPr>
              <a:buFont typeface="Wingdings 2" pitchFamily="18" charset="2"/>
              <a:buNone/>
            </a:pPr>
            <a:endParaRPr lang="el-GR"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3 - Θέση περιεχομένου" descr="Sphlaio_limnon_2.jpg"/>
          <p:cNvPicPr>
            <a:picLocks noGrp="1" noChangeAspect="1"/>
          </p:cNvPicPr>
          <p:nvPr>
            <p:ph idx="4294967295"/>
          </p:nvPr>
        </p:nvPicPr>
        <p:blipFill>
          <a:blip r:embed="rId2"/>
          <a:srcRect/>
          <a:stretch>
            <a:fillRect/>
          </a:stretch>
        </p:blipFill>
        <p:spPr>
          <a:xfrm>
            <a:off x="1143000" y="857250"/>
            <a:ext cx="6977063" cy="531177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3 - Θέση περιεχομένου" descr="image001(1127).jpg"/>
          <p:cNvPicPr>
            <a:picLocks noGrp="1" noChangeAspect="1"/>
          </p:cNvPicPr>
          <p:nvPr>
            <p:ph idx="1"/>
          </p:nvPr>
        </p:nvPicPr>
        <p:blipFill>
          <a:blip r:embed="rId2"/>
          <a:stretch>
            <a:fillRect/>
          </a:stretch>
        </p:blipFill>
        <p:spPr>
          <a:xfrm>
            <a:off x="1357313" y="1000125"/>
            <a:ext cx="6537325" cy="4899025"/>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ctrTitle"/>
          </p:nvPr>
        </p:nvSpPr>
        <p:spPr/>
        <p:txBody>
          <a:bodyPr/>
          <a:lstStyle/>
          <a:p>
            <a:r>
              <a:rPr lang="el-GR" dirty="0" smtClean="0"/>
              <a:t>Γεωλογία Σπηλαίων</a:t>
            </a:r>
            <a:br>
              <a:rPr lang="el-GR" dirty="0" smtClean="0"/>
            </a:br>
            <a:endParaRPr lang="el-GR" dirty="0"/>
          </a:p>
        </p:txBody>
      </p:sp>
      <p:sp>
        <p:nvSpPr>
          <p:cNvPr id="7" name="6 - Υπότιτλος"/>
          <p:cNvSpPr>
            <a:spLocks noGrp="1"/>
          </p:cNvSpPr>
          <p:nvPr>
            <p:ph type="subTitle" idx="1"/>
          </p:nvPr>
        </p:nvSpPr>
        <p:spPr/>
        <p:txBody>
          <a:bodyPr/>
          <a:lstStyle/>
          <a:p>
            <a:endParaRPr lang="el-G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Γενικά</a:t>
            </a:r>
            <a:endParaRPr lang="el-GR" dirty="0"/>
          </a:p>
        </p:txBody>
      </p:sp>
      <p:sp>
        <p:nvSpPr>
          <p:cNvPr id="3" name="2 - Θέση περιεχομένου"/>
          <p:cNvSpPr>
            <a:spLocks noGrp="1"/>
          </p:cNvSpPr>
          <p:nvPr>
            <p:ph idx="1"/>
          </p:nvPr>
        </p:nvSpPr>
        <p:spPr/>
        <p:txBody>
          <a:bodyPr/>
          <a:lstStyle/>
          <a:p>
            <a:r>
              <a:rPr lang="el-GR" dirty="0" smtClean="0"/>
              <a:t>Ως σπήλαιο ορίζεται οποιαδήποτε φυσική κοιλότητα στο εσωτερικό της γης, στην οποία μπορεί να έχει πρόσβαση ο άνθρωπος. Σε αντίθετη περίπτωση, κατά την οποία δεν υπάρχει πρόσβαση για τον άνθρωπο, γίνεται λόγος για </a:t>
            </a:r>
            <a:r>
              <a:rPr lang="el-GR" dirty="0" err="1" smtClean="0"/>
              <a:t>έγκοιλο</a:t>
            </a:r>
            <a:r>
              <a:rPr lang="el-GR" dirty="0" smtClean="0"/>
              <a:t>.</a:t>
            </a:r>
            <a:endParaRPr lang="el-G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effectLst/>
              </a:rPr>
              <a:t>Δημιουργία Σπηλαίων</a:t>
            </a:r>
            <a:endParaRPr lang="el-GR" dirty="0">
              <a:effectLst/>
            </a:endParaRPr>
          </a:p>
        </p:txBody>
      </p:sp>
      <p:sp>
        <p:nvSpPr>
          <p:cNvPr id="3" name="2 - Θέση περιεχομένου"/>
          <p:cNvSpPr>
            <a:spLocks noGrp="1"/>
          </p:cNvSpPr>
          <p:nvPr>
            <p:ph idx="1"/>
          </p:nvPr>
        </p:nvSpPr>
        <p:spPr>
          <a:xfrm>
            <a:off x="0" y="1646238"/>
            <a:ext cx="9144000" cy="4525962"/>
          </a:xfrm>
        </p:spPr>
        <p:txBody>
          <a:bodyPr/>
          <a:lstStyle/>
          <a:p>
            <a:r>
              <a:rPr lang="el-GR" sz="2400" dirty="0" smtClean="0"/>
              <a:t>Η διαδικασία δημιουργίας των σπηλαίων είναι γεωλογική-χημική.</a:t>
            </a:r>
          </a:p>
          <a:p>
            <a:endParaRPr lang="el-GR" sz="2400" dirty="0" smtClean="0"/>
          </a:p>
          <a:p>
            <a:r>
              <a:rPr lang="el-GR" sz="2400" dirty="0" smtClean="0"/>
              <a:t>Η διείσδυση του νερού της βροχής στις σχισμές των ασβεστολιθικών πετρωμάτων τα διαλύει πολύ αργά, δημιουργώντας κοιλότητες στο εσωτερικό τους. </a:t>
            </a:r>
          </a:p>
          <a:p>
            <a:endParaRPr lang="el-GR" sz="2400" dirty="0" smtClean="0"/>
          </a:p>
          <a:p>
            <a:r>
              <a:rPr lang="el-GR" sz="2400" dirty="0" smtClean="0"/>
              <a:t>Μέσα στα σπήλαια συναντούμε διάκοσμο από ασβεστολιθικές αποθέσεις. Το νερό, πλούσιο σε ανθρακικό ασβέστιο, το εναποθέτει  στα σημεία όπου υπάρχει </a:t>
            </a:r>
            <a:r>
              <a:rPr lang="el-GR" sz="2400" dirty="0" err="1" smtClean="0"/>
              <a:t>σταγονορροή</a:t>
            </a:r>
            <a:r>
              <a:rPr lang="el-GR" sz="2400" dirty="0" smtClean="0"/>
              <a:t>. Έτσι, στην οροφή του σπηλαίου δημιουργούνται οι σταλακτίτες και στο έδαφος οι σταλαγμίτες.</a:t>
            </a:r>
          </a:p>
          <a:p>
            <a:endParaRPr lang="el-G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effectLst/>
              </a:rPr>
              <a:t>Μορφολογία</a:t>
            </a:r>
            <a:endParaRPr lang="el-GR" dirty="0"/>
          </a:p>
        </p:txBody>
      </p:sp>
      <p:sp>
        <p:nvSpPr>
          <p:cNvPr id="3" name="2 - Θέση περιεχομένου"/>
          <p:cNvSpPr>
            <a:spLocks noGrp="1"/>
          </p:cNvSpPr>
          <p:nvPr>
            <p:ph idx="1"/>
          </p:nvPr>
        </p:nvSpPr>
        <p:spPr/>
        <p:txBody>
          <a:bodyPr/>
          <a:lstStyle/>
          <a:p>
            <a:r>
              <a:rPr lang="el-GR" dirty="0" smtClean="0"/>
              <a:t>Η μορφή και το μέγεθος των σπηλαίων ποικίλλει.</a:t>
            </a:r>
          </a:p>
          <a:p>
            <a:r>
              <a:rPr lang="el-GR" dirty="0" smtClean="0"/>
              <a:t>Τα περισσότερα σπήλαια που έχουν ανακαλυφθεί εντοπίζονται στα λεγόμενα ανθρακικά πετρώματα, επειδή η σύσταση των πετρωμάτων αυτών όταν αυτό δεσμεύσει από την ατμόσφαιρα και το έδαφος διοξείδιο του άνθρακα επιτρέπει τη διάλυση από το νερό της βροχής.</a:t>
            </a:r>
            <a:endParaRPr lang="el-G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effectLst/>
              </a:rPr>
              <a:t>Σταλαγμίτες – Σταλακτίτες</a:t>
            </a:r>
            <a:endParaRPr lang="el-GR" dirty="0">
              <a:effectLst/>
            </a:endParaRPr>
          </a:p>
        </p:txBody>
      </p:sp>
      <p:sp>
        <p:nvSpPr>
          <p:cNvPr id="3" name="2 - Θέση περιεχομένου"/>
          <p:cNvSpPr>
            <a:spLocks noGrp="1"/>
          </p:cNvSpPr>
          <p:nvPr>
            <p:ph idx="1"/>
          </p:nvPr>
        </p:nvSpPr>
        <p:spPr/>
        <p:txBody>
          <a:bodyPr/>
          <a:lstStyle/>
          <a:p>
            <a:pPr>
              <a:buNone/>
            </a:pPr>
            <a:r>
              <a:rPr lang="el-GR" b="1" dirty="0" smtClean="0"/>
              <a:t>ΔΙΑΦΟΡΕΣ</a:t>
            </a:r>
            <a:endParaRPr lang="el-GR" dirty="0" smtClean="0"/>
          </a:p>
          <a:p>
            <a:r>
              <a:rPr lang="el-GR" dirty="0" smtClean="0"/>
              <a:t>Με το πέρασμα χιλιάδων ετών, στα σημεία απ’ όπου πέφτουν οι σταγόνες σχηματίζονται στήλες ασβεστίου. Οι σταλακτίτες δημιουργούνται στην οροφή των σπηλαίων ενώ οι σταλαγμίτες στο δάπεδο.</a:t>
            </a:r>
          </a:p>
          <a:p>
            <a:pPr>
              <a:buNone/>
            </a:pPr>
            <a:endParaRPr lang="el-G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785794"/>
            <a:ext cx="8686800" cy="4525962"/>
          </a:xfrm>
        </p:spPr>
        <p:txBody>
          <a:bodyPr/>
          <a:lstStyle/>
          <a:p>
            <a:pPr>
              <a:buNone/>
            </a:pPr>
            <a:r>
              <a:rPr lang="el-GR" b="1" dirty="0" smtClean="0"/>
              <a:t>Σταλαγμίτης</a:t>
            </a:r>
            <a:endParaRPr lang="el-GR" dirty="0" smtClean="0"/>
          </a:p>
          <a:p>
            <a:r>
              <a:rPr lang="el-GR" dirty="0" smtClean="0"/>
              <a:t>Ο σταλαγμίτης δημιουργείται στο δάπεδο σπηλαίων που βρίσκονται σε ασβεστολιθικά πετρώματα. Νερό που στάζει μέσα σε σπήλαια εναποθέτει μικρή ποσότητα από ασβέστιο στην οροφή, σχηματίζοντας τους σταλακτίτες και τους σταλαγμίτες.</a:t>
            </a:r>
          </a:p>
          <a:p>
            <a:endParaRPr lang="el-G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1000108"/>
            <a:ext cx="8229600" cy="5243530"/>
          </a:xfrm>
        </p:spPr>
        <p:txBody>
          <a:bodyPr/>
          <a:lstStyle/>
          <a:p>
            <a:pPr>
              <a:buNone/>
            </a:pPr>
            <a:r>
              <a:rPr lang="el-GR" b="1" dirty="0" smtClean="0"/>
              <a:t>Σταλακτίτης</a:t>
            </a:r>
          </a:p>
          <a:p>
            <a:r>
              <a:rPr lang="el-GR" dirty="0" smtClean="0"/>
              <a:t>Οι σταλακτίτες είναι ασβεστολιθικοί σχηματισμοί, οι οποίοι δημιουργούνται κυρίως στις οροφές των σπηλαίων.</a:t>
            </a:r>
          </a:p>
          <a:p>
            <a:r>
              <a:rPr lang="el-GR" dirty="0" smtClean="0"/>
              <a:t>Το σχήμα τους είναι κωνοειδές ή κυλινδρικό.</a:t>
            </a:r>
          </a:p>
          <a:p>
            <a:r>
              <a:rPr lang="el-GR" dirty="0" smtClean="0"/>
              <a:t>ανθρακικό ασβέστιο (δυσδιάλυτο), σχηματίζοντας τον σταλακτίτη.</a:t>
            </a:r>
          </a:p>
          <a:p>
            <a:r>
              <a:rPr lang="el-GR" dirty="0" smtClean="0"/>
              <a:t>Οι σταλαγμίτες σχηματίζονται με τον ίδιο τρόπο με τους σταλακτίτες.</a:t>
            </a:r>
          </a:p>
          <a:p>
            <a:endParaRPr lang="el-G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effectLst/>
              </a:rPr>
              <a:t>Ζωή στα Σπήλαια – Οικοσύστημα</a:t>
            </a:r>
            <a:endParaRPr lang="el-GR" dirty="0">
              <a:effectLst/>
            </a:endParaRPr>
          </a:p>
        </p:txBody>
      </p:sp>
      <p:sp>
        <p:nvSpPr>
          <p:cNvPr id="3" name="2 - Θέση περιεχομένου"/>
          <p:cNvSpPr>
            <a:spLocks noGrp="1"/>
          </p:cNvSpPr>
          <p:nvPr>
            <p:ph idx="1"/>
          </p:nvPr>
        </p:nvSpPr>
        <p:spPr/>
        <p:txBody>
          <a:bodyPr/>
          <a:lstStyle/>
          <a:p>
            <a:pPr>
              <a:buNone/>
            </a:pPr>
            <a:r>
              <a:rPr lang="el-GR" sz="2800" dirty="0" smtClean="0"/>
              <a:t>Βιοσπηλαιολογία:</a:t>
            </a:r>
          </a:p>
          <a:p>
            <a:r>
              <a:rPr lang="el-GR" sz="2800" dirty="0" smtClean="0"/>
              <a:t>Μελετά τους  οργανισμούς που ζουν στα σπήλαια και  το οικοσύστημα τους. </a:t>
            </a:r>
          </a:p>
          <a:p>
            <a:r>
              <a:rPr lang="el-GR" sz="2800" dirty="0" smtClean="0"/>
              <a:t>Στις σπηλιές επικρατεί το σκοτάδι και πολύ υγρασία. </a:t>
            </a:r>
          </a:p>
          <a:p>
            <a:r>
              <a:rPr lang="el-GR" sz="2800" dirty="0" smtClean="0"/>
              <a:t>Οι θρεπτικές ουσίες αναπτύσσονται δύσκολα</a:t>
            </a:r>
          </a:p>
          <a:p>
            <a:r>
              <a:rPr lang="el-GR" sz="2800" dirty="0" smtClean="0"/>
              <a:t>Σε πολλές σπηλιές υπάρχουν μίγματα αερίων που είναι συνήθως βλαβερά.</a:t>
            </a:r>
          </a:p>
          <a:p>
            <a:r>
              <a:rPr lang="el-GR" sz="2800" dirty="0" smtClean="0"/>
              <a:t>Συναντούμε πολλά είδη ζώων, ζωυφίων, ψαριών και  μαλακοστράκων στα βάθη των σπηλαίων της γης.</a:t>
            </a:r>
          </a:p>
          <a:p>
            <a:endParaRPr lang="el-GR" dirty="0" smtClean="0"/>
          </a:p>
          <a:p>
            <a:endParaRPr lang="el-G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500034" y="1214422"/>
            <a:ext cx="8229600" cy="4525962"/>
          </a:xfrm>
        </p:spPr>
        <p:txBody>
          <a:bodyPr/>
          <a:lstStyle/>
          <a:p>
            <a:r>
              <a:rPr lang="el-GR" dirty="0" smtClean="0"/>
              <a:t>Συναντούμε πολλά είδη ζώων, ζωυφίων, ψαριών και  μαλακοστράκων στα βάθη των σπηλαίων της γης.</a:t>
            </a:r>
          </a:p>
          <a:p>
            <a:r>
              <a:rPr lang="el-GR" dirty="0" smtClean="0"/>
              <a:t>Ο πιο γνωστός κάτοικος των σπηλαίων είναι η νυχτερίδα. Μαζί με αυτά συγκατοικούν και ψάρια, σαλαμάνδρες, έντομα, αράχνες, γαρίδες , τριζόνια και μια ποικιλία </a:t>
            </a:r>
            <a:r>
              <a:rPr lang="el-GR" dirty="0" smtClean="0"/>
              <a:t>μυκήτων </a:t>
            </a:r>
            <a:r>
              <a:rPr lang="el-GR" dirty="0" smtClean="0"/>
              <a:t>και βακτηρίων. Υπάρχουν και ζώα που ζουν στις σπηλιές για μικρά χρονικά διαστήματα όπως οι αρκούδες, τα ρακούν ακόμα και οι άνθρωποι.</a:t>
            </a:r>
            <a:endParaRPr lang="el-G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214282" y="357166"/>
            <a:ext cx="8229600" cy="1143000"/>
          </a:xfrm>
        </p:spPr>
        <p:txBody>
          <a:bodyPr/>
          <a:lstStyle/>
          <a:p>
            <a:pPr marL="54864" indent="0" algn="l" fontAlgn="auto">
              <a:spcAft>
                <a:spcPts val="0"/>
              </a:spcAft>
              <a:defRPr/>
            </a:pPr>
            <a:r>
              <a:rPr lang="el-GR" dirty="0" smtClean="0">
                <a:solidFill>
                  <a:schemeClr val="tx2">
                    <a:tint val="100000"/>
                    <a:shade val="90000"/>
                    <a:satMod val="250000"/>
                    <a:alpha val="100000"/>
                  </a:schemeClr>
                </a:solidFill>
              </a:rPr>
              <a:t>Ευχαριστούμε πολύ</a:t>
            </a:r>
            <a:endParaRPr lang="el-GR" dirty="0">
              <a:solidFill>
                <a:schemeClr val="tx2">
                  <a:tint val="100000"/>
                  <a:shade val="90000"/>
                  <a:satMod val="250000"/>
                  <a:alpha val="100000"/>
                </a:schemeClr>
              </a:solidFill>
            </a:endParaRPr>
          </a:p>
        </p:txBody>
      </p:sp>
      <p:sp>
        <p:nvSpPr>
          <p:cNvPr id="39939" name="3 - TextBox"/>
          <p:cNvSpPr txBox="1">
            <a:spLocks noChangeArrowheads="1"/>
          </p:cNvSpPr>
          <p:nvPr/>
        </p:nvSpPr>
        <p:spPr bwMode="auto">
          <a:xfrm>
            <a:off x="5786438" y="3571876"/>
            <a:ext cx="3357562" cy="3139321"/>
          </a:xfrm>
          <a:prstGeom prst="rect">
            <a:avLst/>
          </a:prstGeom>
          <a:noFill/>
          <a:ln w="9525">
            <a:noFill/>
            <a:miter lim="800000"/>
            <a:headEnd/>
            <a:tailEnd/>
          </a:ln>
        </p:spPr>
        <p:txBody>
          <a:bodyPr wrap="square">
            <a:spAutoFit/>
          </a:bodyPr>
          <a:lstStyle/>
          <a:p>
            <a:pPr algn="ctr"/>
            <a:r>
              <a:rPr lang="el-GR" dirty="0" smtClean="0">
                <a:latin typeface="Cambria" pitchFamily="18" charset="0"/>
              </a:rPr>
              <a:t>Αγγελική </a:t>
            </a:r>
            <a:r>
              <a:rPr lang="el-GR" dirty="0" err="1" smtClean="0">
                <a:latin typeface="Cambria" pitchFamily="18" charset="0"/>
              </a:rPr>
              <a:t>Εβελίνα</a:t>
            </a:r>
            <a:r>
              <a:rPr lang="el-GR" dirty="0" smtClean="0">
                <a:latin typeface="Cambria" pitchFamily="18" charset="0"/>
              </a:rPr>
              <a:t> </a:t>
            </a:r>
            <a:r>
              <a:rPr lang="el-GR" dirty="0" err="1" smtClean="0">
                <a:latin typeface="Cambria" pitchFamily="18" charset="0"/>
              </a:rPr>
              <a:t>Νικομάνη</a:t>
            </a:r>
            <a:endParaRPr lang="el-GR" dirty="0" smtClean="0">
              <a:latin typeface="Cambria" pitchFamily="18" charset="0"/>
            </a:endParaRPr>
          </a:p>
          <a:p>
            <a:pPr algn="ctr"/>
            <a:r>
              <a:rPr lang="el-GR" dirty="0" smtClean="0">
                <a:latin typeface="Cambria" pitchFamily="18" charset="0"/>
              </a:rPr>
              <a:t>Ιωάννης Νοικοκύρης</a:t>
            </a:r>
          </a:p>
          <a:p>
            <a:pPr algn="ctr"/>
            <a:r>
              <a:rPr lang="el-GR" dirty="0" smtClean="0">
                <a:latin typeface="Cambria" pitchFamily="18" charset="0"/>
              </a:rPr>
              <a:t>Λουκάς Οικονόμου</a:t>
            </a:r>
          </a:p>
          <a:p>
            <a:pPr algn="ctr"/>
            <a:r>
              <a:rPr lang="el-GR" dirty="0" smtClean="0">
                <a:latin typeface="Cambria" pitchFamily="18" charset="0"/>
              </a:rPr>
              <a:t>Ηλίας Παππάς</a:t>
            </a:r>
            <a:endParaRPr lang="el-GR" dirty="0">
              <a:latin typeface="Cambria" pitchFamily="18" charset="0"/>
            </a:endParaRPr>
          </a:p>
          <a:p>
            <a:pPr algn="ctr"/>
            <a:r>
              <a:rPr lang="el-GR" dirty="0" smtClean="0">
                <a:latin typeface="Cambria" pitchFamily="18" charset="0"/>
              </a:rPr>
              <a:t>Ευσταθία Ρήγα</a:t>
            </a:r>
          </a:p>
          <a:p>
            <a:pPr algn="ctr"/>
            <a:r>
              <a:rPr lang="el-GR" dirty="0" smtClean="0">
                <a:latin typeface="Cambria" pitchFamily="18" charset="0"/>
              </a:rPr>
              <a:t>Χρήστος </a:t>
            </a:r>
            <a:r>
              <a:rPr lang="el-GR" dirty="0" err="1" smtClean="0">
                <a:latin typeface="Cambria" pitchFamily="18" charset="0"/>
              </a:rPr>
              <a:t>Σαλίπας</a:t>
            </a:r>
            <a:endParaRPr lang="el-GR" dirty="0" smtClean="0">
              <a:latin typeface="Cambria" pitchFamily="18" charset="0"/>
            </a:endParaRPr>
          </a:p>
          <a:p>
            <a:pPr algn="ctr"/>
            <a:r>
              <a:rPr lang="el-GR" dirty="0" smtClean="0">
                <a:latin typeface="Cambria" pitchFamily="18" charset="0"/>
              </a:rPr>
              <a:t>Ελένη </a:t>
            </a:r>
            <a:r>
              <a:rPr lang="el-GR" dirty="0" err="1" smtClean="0">
                <a:latin typeface="Cambria" pitchFamily="18" charset="0"/>
              </a:rPr>
              <a:t>Σιατήρα</a:t>
            </a:r>
            <a:endParaRPr lang="el-GR" dirty="0">
              <a:latin typeface="Cambria" pitchFamily="18" charset="0"/>
            </a:endParaRPr>
          </a:p>
          <a:p>
            <a:pPr algn="ctr"/>
            <a:r>
              <a:rPr lang="el-GR" dirty="0" smtClean="0">
                <a:latin typeface="Cambria" pitchFamily="18" charset="0"/>
              </a:rPr>
              <a:t>Σάρα Σούλη</a:t>
            </a:r>
          </a:p>
          <a:p>
            <a:pPr algn="ctr"/>
            <a:r>
              <a:rPr lang="el-GR" dirty="0" smtClean="0">
                <a:latin typeface="Cambria" pitchFamily="18" charset="0"/>
              </a:rPr>
              <a:t>Δημήτρης Σωτηρίου</a:t>
            </a:r>
          </a:p>
          <a:p>
            <a:pPr algn="ctr"/>
            <a:r>
              <a:rPr lang="el-GR" dirty="0" err="1" smtClean="0">
                <a:latin typeface="Cambria" pitchFamily="18" charset="0"/>
              </a:rPr>
              <a:t>Φαίη</a:t>
            </a:r>
            <a:r>
              <a:rPr lang="el-GR" dirty="0" smtClean="0">
                <a:latin typeface="Cambria" pitchFamily="18" charset="0"/>
              </a:rPr>
              <a:t> Φωτεινή Τάση</a:t>
            </a:r>
            <a:endParaRPr lang="el-GR" dirty="0">
              <a:latin typeface="Cambria" pitchFamily="18" charset="0"/>
            </a:endParaRPr>
          </a:p>
          <a:p>
            <a:pPr algn="ctr"/>
            <a:r>
              <a:rPr lang="el-GR" dirty="0" smtClean="0">
                <a:latin typeface="Cambria" pitchFamily="18" charset="0"/>
              </a:rPr>
              <a:t>Παναγιώτα </a:t>
            </a:r>
            <a:r>
              <a:rPr lang="el-GR" dirty="0" err="1">
                <a:latin typeface="Cambria" pitchFamily="18" charset="0"/>
              </a:rPr>
              <a:t>Τσούτσα</a:t>
            </a:r>
            <a:endParaRPr lang="el-GR" dirty="0">
              <a:latin typeface="Cambria" pitchFamily="18" charset="0"/>
            </a:endParaRPr>
          </a:p>
        </p:txBody>
      </p:sp>
      <p:sp>
        <p:nvSpPr>
          <p:cNvPr id="4" name="3 - TextBox"/>
          <p:cNvSpPr txBox="1"/>
          <p:nvPr/>
        </p:nvSpPr>
        <p:spPr>
          <a:xfrm>
            <a:off x="214282" y="5301208"/>
            <a:ext cx="3421614" cy="923330"/>
          </a:xfrm>
          <a:prstGeom prst="rect">
            <a:avLst/>
          </a:prstGeom>
          <a:noFill/>
        </p:spPr>
        <p:txBody>
          <a:bodyPr wrap="square" rtlCol="0">
            <a:spAutoFit/>
          </a:bodyPr>
          <a:lstStyle/>
          <a:p>
            <a:r>
              <a:rPr lang="el-GR" u="sng" dirty="0" smtClean="0"/>
              <a:t>Υπεύθυνοι </a:t>
            </a:r>
            <a:r>
              <a:rPr lang="el-GR" u="sng" dirty="0" smtClean="0"/>
              <a:t>προγράμματος</a:t>
            </a:r>
            <a:endParaRPr lang="el-GR" dirty="0" smtClean="0"/>
          </a:p>
          <a:p>
            <a:r>
              <a:rPr lang="el-GR" dirty="0" smtClean="0"/>
              <a:t> </a:t>
            </a:r>
            <a:r>
              <a:rPr lang="el-GR" dirty="0" smtClean="0"/>
              <a:t>Πίτσου </a:t>
            </a:r>
            <a:r>
              <a:rPr lang="el-GR" dirty="0" err="1" smtClean="0"/>
              <a:t>Μάντυ</a:t>
            </a:r>
            <a:r>
              <a:rPr lang="el-GR" dirty="0" smtClean="0"/>
              <a:t> (ΠΕ 04)</a:t>
            </a:r>
            <a:endParaRPr lang="el-GR" dirty="0" smtClean="0"/>
          </a:p>
          <a:p>
            <a:r>
              <a:rPr lang="el-GR" dirty="0" smtClean="0"/>
              <a:t>Μακρυγιάννη Νικολέτα (ΠΕ 02)</a:t>
            </a:r>
            <a:endParaRPr lang="el-GR" dirty="0"/>
          </a:p>
        </p:txBody>
      </p:sp>
      <p:sp>
        <p:nvSpPr>
          <p:cNvPr id="5" name="4 - TextBox"/>
          <p:cNvSpPr txBox="1"/>
          <p:nvPr/>
        </p:nvSpPr>
        <p:spPr>
          <a:xfrm>
            <a:off x="3286116" y="3000372"/>
            <a:ext cx="3000396" cy="3693319"/>
          </a:xfrm>
          <a:prstGeom prst="rect">
            <a:avLst/>
          </a:prstGeom>
          <a:noFill/>
        </p:spPr>
        <p:txBody>
          <a:bodyPr wrap="square" rtlCol="0">
            <a:spAutoFit/>
          </a:bodyPr>
          <a:lstStyle/>
          <a:p>
            <a:pPr algn="ctr"/>
            <a:r>
              <a:rPr lang="el-GR" u="sng" dirty="0" smtClean="0">
                <a:latin typeface="Cambria" pitchFamily="18" charset="0"/>
              </a:rPr>
              <a:t>Οι μαθητές</a:t>
            </a:r>
            <a:r>
              <a:rPr lang="el-GR" u="sng" dirty="0" smtClean="0">
                <a:latin typeface="Cambria" pitchFamily="18" charset="0"/>
              </a:rPr>
              <a:t>:</a:t>
            </a:r>
            <a:endParaRPr lang="el-GR" u="sng" dirty="0" smtClean="0">
              <a:latin typeface="Cambria" pitchFamily="18" charset="0"/>
            </a:endParaRPr>
          </a:p>
          <a:p>
            <a:pPr algn="ctr"/>
            <a:r>
              <a:rPr lang="el-GR" dirty="0" smtClean="0">
                <a:latin typeface="Cambria" pitchFamily="18" charset="0"/>
              </a:rPr>
              <a:t>Γεωργία Αθηνά </a:t>
            </a:r>
            <a:r>
              <a:rPr lang="el-GR" dirty="0" err="1" smtClean="0">
                <a:latin typeface="Cambria" pitchFamily="18" charset="0"/>
              </a:rPr>
              <a:t>Βρακά</a:t>
            </a:r>
            <a:endParaRPr lang="el-GR" dirty="0" smtClean="0">
              <a:latin typeface="Cambria" pitchFamily="18" charset="0"/>
            </a:endParaRPr>
          </a:p>
          <a:p>
            <a:pPr algn="ctr"/>
            <a:r>
              <a:rPr lang="el-GR" dirty="0" smtClean="0">
                <a:latin typeface="Cambria" pitchFamily="18" charset="0"/>
              </a:rPr>
              <a:t>Θανάσης Δημόπουλος</a:t>
            </a:r>
          </a:p>
          <a:p>
            <a:pPr algn="ctr"/>
            <a:r>
              <a:rPr lang="el-GR" dirty="0" smtClean="0">
                <a:latin typeface="Cambria" pitchFamily="18" charset="0"/>
              </a:rPr>
              <a:t>Νικόλαος Ευθυμίου</a:t>
            </a:r>
          </a:p>
          <a:p>
            <a:pPr algn="ctr"/>
            <a:r>
              <a:rPr lang="el-GR" dirty="0" smtClean="0">
                <a:latin typeface="Cambria" pitchFamily="18" charset="0"/>
              </a:rPr>
              <a:t>Βαγγέλης </a:t>
            </a:r>
            <a:r>
              <a:rPr lang="el-GR" dirty="0" err="1" smtClean="0">
                <a:latin typeface="Cambria" pitchFamily="18" charset="0"/>
              </a:rPr>
              <a:t>Ζήβαλας</a:t>
            </a:r>
            <a:r>
              <a:rPr lang="el-GR" dirty="0" smtClean="0">
                <a:latin typeface="Cambria" pitchFamily="18" charset="0"/>
              </a:rPr>
              <a:t> </a:t>
            </a:r>
          </a:p>
          <a:p>
            <a:pPr algn="ctr"/>
            <a:r>
              <a:rPr lang="el-GR" dirty="0" smtClean="0">
                <a:latin typeface="Cambria" pitchFamily="18" charset="0"/>
              </a:rPr>
              <a:t>Άγγελος </a:t>
            </a:r>
            <a:r>
              <a:rPr lang="el-GR" dirty="0" err="1" smtClean="0">
                <a:latin typeface="Cambria" pitchFamily="18" charset="0"/>
              </a:rPr>
              <a:t>Ζηλιαναίος</a:t>
            </a:r>
            <a:endParaRPr lang="el-GR" dirty="0" smtClean="0">
              <a:latin typeface="Cambria" pitchFamily="18" charset="0"/>
            </a:endParaRPr>
          </a:p>
          <a:p>
            <a:pPr algn="ctr"/>
            <a:r>
              <a:rPr lang="el-GR" dirty="0" smtClean="0">
                <a:latin typeface="Cambria" pitchFamily="18" charset="0"/>
              </a:rPr>
              <a:t>Κωνσταντίνος Θεοδώρου</a:t>
            </a:r>
          </a:p>
          <a:p>
            <a:pPr algn="ctr"/>
            <a:r>
              <a:rPr lang="el-GR" dirty="0" smtClean="0">
                <a:latin typeface="Cambria" pitchFamily="18" charset="0"/>
              </a:rPr>
              <a:t>Παναγιώτα Καρβούνη</a:t>
            </a:r>
          </a:p>
          <a:p>
            <a:pPr algn="ctr"/>
            <a:r>
              <a:rPr lang="el-GR" dirty="0" smtClean="0">
                <a:latin typeface="Cambria" pitchFamily="18" charset="0"/>
              </a:rPr>
              <a:t>Χρήστος Κοσκινάς</a:t>
            </a:r>
          </a:p>
          <a:p>
            <a:pPr algn="ctr"/>
            <a:r>
              <a:rPr lang="el-GR" dirty="0" smtClean="0">
                <a:latin typeface="Cambria" pitchFamily="18" charset="0"/>
              </a:rPr>
              <a:t>Θανάσης </a:t>
            </a:r>
            <a:r>
              <a:rPr lang="el-GR" dirty="0" err="1" smtClean="0">
                <a:latin typeface="Cambria" pitchFamily="18" charset="0"/>
              </a:rPr>
              <a:t>Λεοντόπουλος</a:t>
            </a:r>
            <a:endParaRPr lang="el-GR" dirty="0" smtClean="0">
              <a:latin typeface="Cambria" pitchFamily="18" charset="0"/>
            </a:endParaRPr>
          </a:p>
          <a:p>
            <a:pPr algn="ctr"/>
            <a:r>
              <a:rPr lang="el-GR" dirty="0" smtClean="0">
                <a:latin typeface="Cambria" pitchFamily="18" charset="0"/>
              </a:rPr>
              <a:t>Αριάδνη </a:t>
            </a:r>
            <a:r>
              <a:rPr lang="el-GR" dirty="0" err="1" smtClean="0">
                <a:latin typeface="Cambria" pitchFamily="18" charset="0"/>
              </a:rPr>
              <a:t>Ληξουριώτη</a:t>
            </a:r>
            <a:endParaRPr lang="el-GR" dirty="0" smtClean="0">
              <a:latin typeface="Cambria" pitchFamily="18" charset="0"/>
            </a:endParaRPr>
          </a:p>
          <a:p>
            <a:pPr algn="ctr"/>
            <a:r>
              <a:rPr lang="el-GR" dirty="0" smtClean="0">
                <a:latin typeface="Cambria" pitchFamily="18" charset="0"/>
              </a:rPr>
              <a:t>Σωτηρία </a:t>
            </a:r>
            <a:r>
              <a:rPr lang="el-GR" dirty="0" err="1" smtClean="0">
                <a:latin typeface="Cambria" pitchFamily="18" charset="0"/>
              </a:rPr>
              <a:t>Μασούρα</a:t>
            </a:r>
            <a:endParaRPr lang="el-GR" dirty="0" smtClean="0">
              <a:latin typeface="Cambria" pitchFamily="18" charset="0"/>
            </a:endParaRPr>
          </a:p>
          <a:p>
            <a:pPr algn="ctr"/>
            <a:r>
              <a:rPr lang="el-GR" dirty="0" smtClean="0">
                <a:latin typeface="Cambria" pitchFamily="18" charset="0"/>
              </a:rPr>
              <a:t>Τερψιχόρη </a:t>
            </a:r>
            <a:r>
              <a:rPr lang="el-GR" dirty="0" err="1" smtClean="0">
                <a:latin typeface="Cambria" pitchFamily="18" charset="0"/>
              </a:rPr>
              <a:t>Μπουμπόναρη</a:t>
            </a: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428604"/>
            <a:ext cx="8229600" cy="1143000"/>
          </a:xfrm>
        </p:spPr>
        <p:txBody>
          <a:bodyPr/>
          <a:lstStyle/>
          <a:p>
            <a:pPr marL="54864" indent="0" fontAlgn="auto">
              <a:spcAft>
                <a:spcPts val="0"/>
              </a:spcAft>
              <a:defRPr/>
            </a:pPr>
            <a:r>
              <a:rPr lang="el-GR" sz="3600" dirty="0" smtClean="0">
                <a:solidFill>
                  <a:schemeClr val="tx1"/>
                </a:solidFill>
              </a:rPr>
              <a:t>Ονομασία και Διαστάσεις</a:t>
            </a:r>
            <a:endParaRPr lang="el-GR" sz="3600" dirty="0">
              <a:solidFill>
                <a:schemeClr val="tx1"/>
              </a:solidFill>
            </a:endParaRPr>
          </a:p>
        </p:txBody>
      </p:sp>
      <p:sp>
        <p:nvSpPr>
          <p:cNvPr id="16386" name="2 - Θέση περιεχομένου"/>
          <p:cNvSpPr>
            <a:spLocks noGrp="1"/>
          </p:cNvSpPr>
          <p:nvPr>
            <p:ph idx="1"/>
          </p:nvPr>
        </p:nvSpPr>
        <p:spPr>
          <a:xfrm>
            <a:off x="428625" y="1857375"/>
            <a:ext cx="8229600" cy="4429125"/>
          </a:xfrm>
        </p:spPr>
        <p:txBody>
          <a:bodyPr/>
          <a:lstStyle/>
          <a:p>
            <a:pPr>
              <a:buFont typeface="Wingdings 2" pitchFamily="18" charset="2"/>
              <a:buBlip>
                <a:blip r:embed="rId2"/>
              </a:buBlip>
            </a:pPr>
            <a:r>
              <a:rPr lang="el-GR" sz="2800" smtClean="0">
                <a:latin typeface="Calibri" pitchFamily="34" charset="0"/>
                <a:ea typeface="Calibri" pitchFamily="34" charset="0"/>
                <a:cs typeface="Times New Roman" pitchFamily="18" charset="0"/>
              </a:rPr>
              <a:t>Οι σταλακτίτες μοιάζουν με κώρυκες (κάποιοι αποδίδουν σε αυτούς το όνομα του σπηλαίου)</a:t>
            </a:r>
            <a:endParaRPr lang="el-GR" sz="2800" smtClean="0">
              <a:ea typeface="Calibri" pitchFamily="34" charset="0"/>
              <a:cs typeface="Times New Roman" pitchFamily="18" charset="0"/>
            </a:endParaRPr>
          </a:p>
          <a:p>
            <a:pPr>
              <a:lnSpc>
                <a:spcPct val="115000"/>
              </a:lnSpc>
              <a:spcAft>
                <a:spcPts val="1000"/>
              </a:spcAft>
              <a:buFont typeface="Wingdings 2" pitchFamily="18" charset="2"/>
              <a:buBlip>
                <a:blip r:embed="rId2"/>
              </a:buBlip>
            </a:pPr>
            <a:r>
              <a:rPr lang="el-GR" sz="2800" smtClean="0">
                <a:latin typeface="Calibri" pitchFamily="34" charset="0"/>
                <a:ea typeface="Calibri" pitchFamily="34" charset="0"/>
                <a:cs typeface="Times New Roman" pitchFamily="18" charset="0"/>
              </a:rPr>
              <a:t>Άλλα ονόματα: Σαρανταύλι ή σπήλαιο του Πανός</a:t>
            </a:r>
          </a:p>
          <a:p>
            <a:pPr>
              <a:lnSpc>
                <a:spcPct val="115000"/>
              </a:lnSpc>
              <a:spcAft>
                <a:spcPts val="1000"/>
              </a:spcAft>
              <a:buFont typeface="Wingdings 2" pitchFamily="18" charset="2"/>
              <a:buBlip>
                <a:blip r:embed="rId2"/>
              </a:buBlip>
            </a:pPr>
            <a:r>
              <a:rPr lang="el-GR" sz="2800" smtClean="0">
                <a:latin typeface="Calibri" pitchFamily="34" charset="0"/>
                <a:ea typeface="Calibri" pitchFamily="34" charset="0"/>
                <a:cs typeface="Times New Roman" pitchFamily="18" charset="0"/>
              </a:rPr>
              <a:t>Ύψος: 60 μέτρα</a:t>
            </a:r>
          </a:p>
          <a:p>
            <a:pPr>
              <a:lnSpc>
                <a:spcPct val="115000"/>
              </a:lnSpc>
              <a:spcAft>
                <a:spcPts val="1000"/>
              </a:spcAft>
              <a:buFont typeface="Wingdings 2" pitchFamily="18" charset="2"/>
              <a:buBlip>
                <a:blip r:embed="rId2"/>
              </a:buBlip>
            </a:pPr>
            <a:r>
              <a:rPr lang="el-GR" sz="2800" smtClean="0">
                <a:latin typeface="Calibri" pitchFamily="34" charset="0"/>
                <a:ea typeface="Calibri" pitchFamily="34" charset="0"/>
                <a:cs typeface="Times New Roman" pitchFamily="18" charset="0"/>
              </a:rPr>
              <a:t>Πλάτος: 15 μέτρα</a:t>
            </a:r>
          </a:p>
          <a:p>
            <a:pPr>
              <a:buFont typeface="Wingdings 2" pitchFamily="18" charset="2"/>
              <a:buBlip>
                <a:blip r:embed="rId2"/>
              </a:buBlip>
            </a:pPr>
            <a:r>
              <a:rPr lang="el-GR" sz="2800" smtClean="0">
                <a:ea typeface="Calibri" pitchFamily="34" charset="0"/>
                <a:cs typeface="Times New Roman" pitchFamily="18" charset="0"/>
              </a:rPr>
              <a:t>Έχει δύο αίθουσες</a:t>
            </a:r>
          </a:p>
          <a:p>
            <a:pPr>
              <a:buFont typeface="Wingdings 2" pitchFamily="18" charset="2"/>
              <a:buBlip>
                <a:blip r:embed="rId2"/>
              </a:buBlip>
            </a:pPr>
            <a:r>
              <a:rPr lang="el-GR" sz="2800" smtClean="0">
                <a:ea typeface="Calibri" pitchFamily="34" charset="0"/>
                <a:cs typeface="Times New Roman" pitchFamily="18" charset="0"/>
              </a:rPr>
              <a:t>Ο στενός διάδρομος συνεχίζεται σε μεγάλο μήκος, δύσβατος και απρόσιτος</a:t>
            </a:r>
            <a:endParaRPr lang="el-GR" sz="2800" smtClean="0">
              <a:latin typeface="Calibri" pitchFamily="34" charset="0"/>
              <a:ea typeface="Calibri" pitchFamily="34" charset="0"/>
              <a:cs typeface="Times New Roman" pitchFamily="18" charset="0"/>
            </a:endParaRPr>
          </a:p>
          <a:p>
            <a:endParaRPr lang="el-GR" smtClean="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09" name="3 - Θέση περιεχομένου" descr="image002(1127).jpg"/>
          <p:cNvPicPr>
            <a:picLocks noGrp="1" noChangeAspect="1"/>
          </p:cNvPicPr>
          <p:nvPr>
            <p:ph idx="1"/>
          </p:nvPr>
        </p:nvPicPr>
        <p:blipFill>
          <a:blip r:embed="rId2"/>
          <a:srcRect/>
          <a:stretch>
            <a:fillRect/>
          </a:stretch>
        </p:blipFill>
        <p:spPr>
          <a:xfrm>
            <a:off x="1428750" y="1143000"/>
            <a:ext cx="6381750" cy="478631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28612"/>
            <a:ext cx="8229600" cy="1143000"/>
          </a:xfrm>
        </p:spPr>
        <p:txBody>
          <a:bodyPr/>
          <a:lstStyle/>
          <a:p>
            <a:pPr marL="54864" indent="0" fontAlgn="auto">
              <a:spcAft>
                <a:spcPts val="0"/>
              </a:spcAft>
              <a:defRPr/>
            </a:pPr>
            <a:r>
              <a:rPr lang="el-GR" sz="3600" dirty="0" smtClean="0">
                <a:solidFill>
                  <a:schemeClr val="tx2">
                    <a:tint val="100000"/>
                    <a:shade val="90000"/>
                    <a:satMod val="250000"/>
                    <a:alpha val="100000"/>
                  </a:schemeClr>
                </a:solidFill>
              </a:rPr>
              <a:t>Μυθολογικά και Ιστορικά Στοιχεία</a:t>
            </a:r>
            <a:endParaRPr lang="el-GR" sz="3600" dirty="0">
              <a:solidFill>
                <a:schemeClr val="tx2">
                  <a:tint val="100000"/>
                  <a:shade val="90000"/>
                  <a:satMod val="250000"/>
                  <a:alpha val="100000"/>
                </a:schemeClr>
              </a:solidFill>
            </a:endParaRPr>
          </a:p>
        </p:txBody>
      </p:sp>
      <p:sp>
        <p:nvSpPr>
          <p:cNvPr id="3" name="2 - Θέση περιεχομένου"/>
          <p:cNvSpPr>
            <a:spLocks noGrp="1"/>
          </p:cNvSpPr>
          <p:nvPr>
            <p:ph idx="1"/>
          </p:nvPr>
        </p:nvSpPr>
        <p:spPr>
          <a:xfrm>
            <a:off x="457200" y="1903413"/>
            <a:ext cx="8229600" cy="4525962"/>
          </a:xfrm>
        </p:spPr>
        <p:txBody>
          <a:bodyPr>
            <a:normAutofit fontScale="70000" lnSpcReduction="20000"/>
          </a:bodyPr>
          <a:lstStyle/>
          <a:p>
            <a:pPr fontAlgn="auto">
              <a:spcBef>
                <a:spcPts val="0"/>
              </a:spcBef>
              <a:spcAft>
                <a:spcPts val="0"/>
              </a:spcAft>
              <a:buFont typeface="Wingdings 2"/>
              <a:buBlip>
                <a:blip r:embed="rId2"/>
              </a:buBlip>
              <a:defRPr/>
            </a:pPr>
            <a:r>
              <a:rPr lang="el-GR" dirty="0" smtClean="0"/>
              <a:t>Ήταν αφιερωμένο </a:t>
            </a:r>
            <a:r>
              <a:rPr lang="el-GR" dirty="0" smtClean="0"/>
              <a:t>στον </a:t>
            </a:r>
            <a:r>
              <a:rPr lang="el-GR" dirty="0" smtClean="0"/>
              <a:t>Θεό Πάνα και στις </a:t>
            </a:r>
            <a:r>
              <a:rPr lang="el-GR" dirty="0" err="1" smtClean="0"/>
              <a:t>Κωρύκειες</a:t>
            </a:r>
            <a:r>
              <a:rPr lang="el-GR" dirty="0" smtClean="0"/>
              <a:t> Νύμφες</a:t>
            </a:r>
          </a:p>
          <a:p>
            <a:pPr fontAlgn="auto">
              <a:spcBef>
                <a:spcPts val="0"/>
              </a:spcBef>
              <a:spcAft>
                <a:spcPts val="0"/>
              </a:spcAft>
              <a:buFont typeface="Wingdings 2"/>
              <a:buBlip>
                <a:blip r:embed="rId2"/>
              </a:buBlip>
              <a:defRPr/>
            </a:pPr>
            <a:endParaRPr lang="el-GR" dirty="0" smtClean="0"/>
          </a:p>
          <a:p>
            <a:pPr fontAlgn="auto">
              <a:spcBef>
                <a:spcPts val="0"/>
              </a:spcBef>
              <a:spcAft>
                <a:spcPts val="0"/>
              </a:spcAft>
              <a:buFont typeface="Wingdings 2"/>
              <a:buBlip>
                <a:blip r:embed="rId2"/>
              </a:buBlip>
              <a:defRPr/>
            </a:pPr>
            <a:r>
              <a:rPr lang="el-GR" dirty="0" smtClean="0"/>
              <a:t>Εδώ αποπλάνησε ο Απόλλωνας την </a:t>
            </a:r>
            <a:r>
              <a:rPr lang="el-GR" dirty="0" err="1" smtClean="0"/>
              <a:t>Κωρύκεια</a:t>
            </a:r>
            <a:r>
              <a:rPr lang="el-GR" dirty="0" smtClean="0"/>
              <a:t>  και η νύμφη αυτή γέννησε το γιο της, </a:t>
            </a:r>
            <a:r>
              <a:rPr lang="el-GR" dirty="0" err="1" smtClean="0"/>
              <a:t>Λύκωρο</a:t>
            </a:r>
            <a:r>
              <a:rPr lang="el-GR" dirty="0" smtClean="0"/>
              <a:t>. </a:t>
            </a:r>
          </a:p>
          <a:p>
            <a:pPr fontAlgn="auto">
              <a:spcBef>
                <a:spcPts val="0"/>
              </a:spcBef>
              <a:spcAft>
                <a:spcPts val="0"/>
              </a:spcAft>
              <a:buFont typeface="Wingdings 2"/>
              <a:buBlip>
                <a:blip r:embed="rId2"/>
              </a:buBlip>
              <a:defRPr/>
            </a:pPr>
            <a:endParaRPr lang="el-GR" dirty="0" smtClean="0"/>
          </a:p>
          <a:p>
            <a:pPr fontAlgn="auto">
              <a:spcBef>
                <a:spcPts val="0"/>
              </a:spcBef>
              <a:spcAft>
                <a:spcPts val="0"/>
              </a:spcAft>
              <a:buFont typeface="Wingdings 2"/>
              <a:buBlip>
                <a:blip r:embed="rId2"/>
              </a:buBlip>
              <a:defRPr/>
            </a:pPr>
            <a:r>
              <a:rPr lang="el-GR" dirty="0" smtClean="0"/>
              <a:t>Ο Αισχύλος αναφέρει το σπήλαιο ως χώρο επίσκεψης θεϊκών πνευμάτων. </a:t>
            </a:r>
          </a:p>
          <a:p>
            <a:pPr fontAlgn="auto">
              <a:spcBef>
                <a:spcPts val="0"/>
              </a:spcBef>
              <a:spcAft>
                <a:spcPts val="0"/>
              </a:spcAft>
              <a:buFont typeface="Wingdings 2"/>
              <a:buBlip>
                <a:blip r:embed="rId2"/>
              </a:buBlip>
              <a:defRPr/>
            </a:pPr>
            <a:endParaRPr lang="el-GR" dirty="0" smtClean="0"/>
          </a:p>
          <a:p>
            <a:pPr fontAlgn="auto">
              <a:spcBef>
                <a:spcPts val="0"/>
              </a:spcBef>
              <a:spcAft>
                <a:spcPts val="0"/>
              </a:spcAft>
              <a:buFont typeface="Wingdings 2"/>
              <a:buBlip>
                <a:blip r:embed="rId2"/>
              </a:buBlip>
              <a:defRPr/>
            </a:pPr>
            <a:r>
              <a:rPr lang="el-GR" dirty="0" smtClean="0"/>
              <a:t>Εκεί είχαν καταφύγει και οι κάτοικοι των Δελφών το 480 </a:t>
            </a:r>
            <a:r>
              <a:rPr lang="el-GR" dirty="0" err="1" smtClean="0"/>
              <a:t>π.Χ.</a:t>
            </a:r>
            <a:r>
              <a:rPr lang="el-GR" dirty="0" smtClean="0"/>
              <a:t> κατά την επιδρομή των Περσών. </a:t>
            </a:r>
          </a:p>
          <a:p>
            <a:pPr fontAlgn="auto">
              <a:spcBef>
                <a:spcPts val="0"/>
              </a:spcBef>
              <a:spcAft>
                <a:spcPts val="0"/>
              </a:spcAft>
              <a:buFont typeface="Wingdings 2"/>
              <a:buBlip>
                <a:blip r:embed="rId2"/>
              </a:buBlip>
              <a:defRPr/>
            </a:pPr>
            <a:endParaRPr lang="el-GR" dirty="0" smtClean="0"/>
          </a:p>
          <a:p>
            <a:pPr fontAlgn="auto">
              <a:spcBef>
                <a:spcPts val="0"/>
              </a:spcBef>
              <a:spcAft>
                <a:spcPts val="0"/>
              </a:spcAft>
              <a:buFont typeface="Wingdings 2"/>
              <a:buBlip>
                <a:blip r:embed="rId2"/>
              </a:buBlip>
              <a:defRPr/>
            </a:pPr>
            <a:r>
              <a:rPr lang="el-GR" dirty="0" smtClean="0"/>
              <a:t>Στην Επανάσταση του 1821 </a:t>
            </a:r>
            <a:r>
              <a:rPr lang="el-GR" dirty="0" smtClean="0"/>
              <a:t>χρησιμοποιούνταν </a:t>
            </a:r>
            <a:r>
              <a:rPr lang="el-GR" dirty="0" smtClean="0"/>
              <a:t>ως καταφύγιο από τον Οδυσσέα Ανδρούτσο. </a:t>
            </a:r>
          </a:p>
          <a:p>
            <a:pPr fontAlgn="auto">
              <a:spcBef>
                <a:spcPts val="0"/>
              </a:spcBef>
              <a:spcAft>
                <a:spcPts val="0"/>
              </a:spcAft>
              <a:buFont typeface="Wingdings 2"/>
              <a:buNone/>
              <a:defRPr/>
            </a:pP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7" name="3 - Θέση περιεχομένου" descr="image004(1127).jpg"/>
          <p:cNvPicPr>
            <a:picLocks noGrp="1" noChangeAspect="1"/>
          </p:cNvPicPr>
          <p:nvPr>
            <p:ph idx="1"/>
          </p:nvPr>
        </p:nvPicPr>
        <p:blipFill>
          <a:blip r:embed="rId2"/>
          <a:srcRect/>
          <a:stretch>
            <a:fillRect/>
          </a:stretch>
        </p:blipFill>
        <p:spPr>
          <a:xfrm>
            <a:off x="2714625" y="857250"/>
            <a:ext cx="3708400" cy="523081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357166"/>
            <a:ext cx="8229600" cy="1143000"/>
          </a:xfrm>
        </p:spPr>
        <p:txBody>
          <a:bodyPr/>
          <a:lstStyle/>
          <a:p>
            <a:pPr marL="54864" indent="0" fontAlgn="auto">
              <a:spcAft>
                <a:spcPts val="0"/>
              </a:spcAft>
              <a:defRPr/>
            </a:pPr>
            <a:r>
              <a:rPr lang="el-GR" sz="3600" dirty="0" smtClean="0">
                <a:solidFill>
                  <a:schemeClr val="tx1"/>
                </a:solidFill>
              </a:rPr>
              <a:t>Ανασκαφές και Ευρήματα</a:t>
            </a:r>
            <a:endParaRPr lang="el-GR" sz="3600" dirty="0">
              <a:solidFill>
                <a:schemeClr val="tx1"/>
              </a:solidFill>
            </a:endParaRPr>
          </a:p>
        </p:txBody>
      </p:sp>
      <p:sp>
        <p:nvSpPr>
          <p:cNvPr id="20482" name="2 - Θέση περιεχομένου"/>
          <p:cNvSpPr>
            <a:spLocks noGrp="1"/>
          </p:cNvSpPr>
          <p:nvPr>
            <p:ph idx="1"/>
          </p:nvPr>
        </p:nvSpPr>
        <p:spPr>
          <a:xfrm>
            <a:off x="457200" y="1646238"/>
            <a:ext cx="7829550" cy="4525962"/>
          </a:xfrm>
        </p:spPr>
        <p:txBody>
          <a:bodyPr/>
          <a:lstStyle/>
          <a:p>
            <a:pPr>
              <a:buFont typeface="Wingdings 2" pitchFamily="18" charset="2"/>
              <a:buBlip>
                <a:blip r:embed="rId2"/>
              </a:buBlip>
            </a:pPr>
            <a:r>
              <a:rPr lang="el-GR" smtClean="0"/>
              <a:t>Ερευνήθηκε και ανασκάφηκε το 1970 από τον P. Amandry </a:t>
            </a:r>
          </a:p>
          <a:p>
            <a:pPr>
              <a:buFont typeface="Wingdings 2" pitchFamily="18" charset="2"/>
              <a:buNone/>
            </a:pPr>
            <a:endParaRPr lang="el-GR" smtClean="0"/>
          </a:p>
          <a:p>
            <a:pPr>
              <a:buFont typeface="Wingdings 2" pitchFamily="18" charset="2"/>
              <a:buBlip>
                <a:blip r:embed="rId2"/>
              </a:buBlip>
            </a:pPr>
            <a:r>
              <a:rPr lang="el-GR" smtClean="0"/>
              <a:t>Βρέθηκαν χιλιάδες αντικείμενα από τα αρχαϊκά και κλασικά χρόνια (αγαλματίδια, πήλινα κομμάτια από αγγεία, αστράγαλοι, ζωγραφισμένα αγγεία, δαχτυλίδια)</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Τήξη">
  <a:themeElements>
    <a:clrScheme name="Τήξη">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Τήξη">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Τήξη">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244</TotalTime>
  <Words>1188</Words>
  <Application>Microsoft Office PowerPoint</Application>
  <PresentationFormat>Προβολή στην οθόνη (4:3)</PresentationFormat>
  <Paragraphs>173</Paragraphs>
  <Slides>49</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49</vt:i4>
      </vt:variant>
    </vt:vector>
  </HeadingPairs>
  <TitlesOfParts>
    <vt:vector size="57" baseType="lpstr">
      <vt:lpstr>Arial</vt:lpstr>
      <vt:lpstr>Calibri</vt:lpstr>
      <vt:lpstr>Cambria</vt:lpstr>
      <vt:lpstr>Rockwell</vt:lpstr>
      <vt:lpstr>Times New Roman</vt:lpstr>
      <vt:lpstr>Wingdings</vt:lpstr>
      <vt:lpstr>Wingdings 2</vt:lpstr>
      <vt:lpstr>Τήξη</vt:lpstr>
      <vt:lpstr>ΠΡΟΓΡΑΜΜΑ ΠΕΡΙΒΑΛΛΟΝΤΙΚΗΣ ΕΚΠΑΙΔΕΥΣΗΣ</vt:lpstr>
      <vt:lpstr>ΣΠΗΛΑΙΑ ΤΗΣ ΑΡΧΑΙΟΤΗΤΑΣ</vt:lpstr>
      <vt:lpstr>Γεωλογικά και Γεωγραφικά Στοιχεία </vt:lpstr>
      <vt:lpstr>Παρουσίαση του PowerPoint</vt:lpstr>
      <vt:lpstr>Ονομασία και Διαστάσεις</vt:lpstr>
      <vt:lpstr>Παρουσίαση του PowerPoint</vt:lpstr>
      <vt:lpstr>Μυθολογικά και Ιστορικά Στοιχεία</vt:lpstr>
      <vt:lpstr>Παρουσίαση του PowerPoint</vt:lpstr>
      <vt:lpstr>Ανασκαφές και Ευρήματα</vt:lpstr>
      <vt:lpstr>Παρουσίαση του PowerPoint</vt:lpstr>
      <vt:lpstr>Δικταίο Άντρο</vt:lpstr>
      <vt:lpstr>Γεωλογικά και Γεωγραφικά στοιχεία</vt:lpstr>
      <vt:lpstr>Παρουσίαση του PowerPoint</vt:lpstr>
      <vt:lpstr>Μυθολογία</vt:lpstr>
      <vt:lpstr>Παρουσίαση του PowerPoint</vt:lpstr>
      <vt:lpstr>Μυθολογία</vt:lpstr>
      <vt:lpstr>Παρουσίαση του PowerPoint</vt:lpstr>
      <vt:lpstr>Ευρήματα</vt:lpstr>
      <vt:lpstr>ΣΠΗΛΑΙΑ ΜΠΑΤΟΥ</vt:lpstr>
      <vt:lpstr>Γεωλογικά και Γεωγραφικά Στοιχεία </vt:lpstr>
      <vt:lpstr>Παρουσίαση του PowerPoint</vt:lpstr>
      <vt:lpstr>Θρησκευτική και Πολιτιστική Διάσταση</vt:lpstr>
      <vt:lpstr>Παρουσίαση του PowerPoint</vt:lpstr>
      <vt:lpstr>ΣΠΗΛΑΙΟ ΤΗΣ ΑΛΤΑΜΙΡΑ</vt:lpstr>
      <vt:lpstr>Γεωλογικά και Γεωγραφικά Στοιχεία </vt:lpstr>
      <vt:lpstr>Παρουσίαση του PowerPoint</vt:lpstr>
      <vt:lpstr>Διαστάσεις</vt:lpstr>
      <vt:lpstr>Παρουσίαση του PowerPoint</vt:lpstr>
      <vt:lpstr>Παρουσίαση του PowerPoint</vt:lpstr>
      <vt:lpstr>Παρουσίαση του PowerPoint</vt:lpstr>
      <vt:lpstr>Το Σπήλαιο ως Προστατευόμενο Μνημείο</vt:lpstr>
      <vt:lpstr>Παρουσίαση του PowerPoint</vt:lpstr>
      <vt:lpstr>ΣΠΗΛΑΙΟ ΤΩΝ ΛΙΜΝΩΝ</vt:lpstr>
      <vt:lpstr>Γεωγραφικά και Μορφολογικά Στοιχεία</vt:lpstr>
      <vt:lpstr>Παρουσίαση του PowerPoint</vt:lpstr>
      <vt:lpstr>Υδρολογικά Χαρακτηριστικά</vt:lpstr>
      <vt:lpstr>Παρουσίαση του PowerPoint</vt:lpstr>
      <vt:lpstr>Προϊστορικά στοιχεία</vt:lpstr>
      <vt:lpstr>Παρουσίαση του PowerPoint</vt:lpstr>
      <vt:lpstr>Γεωλογία Σπηλαίων </vt:lpstr>
      <vt:lpstr>Γενικά</vt:lpstr>
      <vt:lpstr>Δημιουργία Σπηλαίων</vt:lpstr>
      <vt:lpstr>Μορφολογία</vt:lpstr>
      <vt:lpstr>Σταλαγμίτες – Σταλακτίτες</vt:lpstr>
      <vt:lpstr>Παρουσίαση του PowerPoint</vt:lpstr>
      <vt:lpstr>Παρουσίαση του PowerPoint</vt:lpstr>
      <vt:lpstr>Ζωή στα Σπήλαια – Οικοσύστημα</vt:lpstr>
      <vt:lpstr>Παρουσίαση του PowerPoint</vt:lpstr>
      <vt:lpstr>Ευχαριστούμε πολύ</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ΚΩΡΥΚΕΙΟ ΑΝΤΡΟ</dc:title>
  <dc:creator>Power User</dc:creator>
  <cp:lastModifiedBy>ergastirio1</cp:lastModifiedBy>
  <cp:revision>24</cp:revision>
  <cp:lastPrinted>2017-06-07T07:28:36Z</cp:lastPrinted>
  <dcterms:created xsi:type="dcterms:W3CDTF">2016-12-19T07:47:24Z</dcterms:created>
  <dcterms:modified xsi:type="dcterms:W3CDTF">2017-06-07T08:09:15Z</dcterms:modified>
</cp:coreProperties>
</file>